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85" r:id="rId2"/>
    <p:sldId id="266" r:id="rId3"/>
    <p:sldId id="301" r:id="rId4"/>
    <p:sldId id="282" r:id="rId5"/>
    <p:sldId id="283" r:id="rId6"/>
    <p:sldId id="294" r:id="rId7"/>
    <p:sldId id="295" r:id="rId8"/>
    <p:sldId id="263" r:id="rId9"/>
    <p:sldId id="296" r:id="rId10"/>
    <p:sldId id="272" r:id="rId11"/>
    <p:sldId id="286" r:id="rId12"/>
    <p:sldId id="273" r:id="rId13"/>
    <p:sldId id="264" r:id="rId14"/>
    <p:sldId id="268" r:id="rId15"/>
    <p:sldId id="262" r:id="rId16"/>
    <p:sldId id="277" r:id="rId17"/>
    <p:sldId id="278" r:id="rId18"/>
    <p:sldId id="279" r:id="rId19"/>
    <p:sldId id="280" r:id="rId20"/>
    <p:sldId id="281" r:id="rId21"/>
    <p:sldId id="261" r:id="rId22"/>
    <p:sldId id="288" r:id="rId23"/>
    <p:sldId id="291" r:id="rId24"/>
    <p:sldId id="293" r:id="rId25"/>
    <p:sldId id="292" r:id="rId26"/>
    <p:sldId id="269" r:id="rId27"/>
    <p:sldId id="270" r:id="rId28"/>
    <p:sldId id="284" r:id="rId29"/>
    <p:sldId id="259" r:id="rId30"/>
    <p:sldId id="265" r:id="rId31"/>
    <p:sldId id="299" r:id="rId32"/>
    <p:sldId id="274" r:id="rId33"/>
    <p:sldId id="300" r:id="rId34"/>
    <p:sldId id="289" r:id="rId35"/>
    <p:sldId id="267" r:id="rId36"/>
    <p:sldId id="271" r:id="rId37"/>
    <p:sldId id="287" r:id="rId38"/>
    <p:sldId id="290" r:id="rId39"/>
    <p:sldId id="297" r:id="rId40"/>
    <p:sldId id="298" r:id="rId41"/>
    <p:sldId id="275" r:id="rId42"/>
    <p:sldId id="276" r:id="rId4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6AD1"/>
    <a:srgbClr val="D55BBB"/>
    <a:srgbClr val="DF51AC"/>
    <a:srgbClr val="EAA8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3" autoAdjust="0"/>
    <p:restoredTop sz="95247" autoAdjust="0"/>
  </p:normalViewPr>
  <p:slideViewPr>
    <p:cSldViewPr snapToGrid="0" showGuides="1">
      <p:cViewPr varScale="1">
        <p:scale>
          <a:sx n="100" d="100"/>
          <a:sy n="100" d="100"/>
        </p:scale>
        <p:origin x="2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57416-883D-447A-BFEB-048D3021A3B8}" type="datetimeFigureOut">
              <a:rPr kumimoji="1" lang="ja-JP" altLang="en-US" smtClean="0"/>
              <a:t>2020/12/7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A1F19-88D3-47CD-8857-5A427D715240}" type="slidenum">
              <a:rPr kumimoji="1" lang="ja-JP" altLang="en-US" smtClean="0"/>
              <a:t>‹#›</a:t>
            </a:fld>
            <a:endParaRPr kumimoji="1" lang="ja-JP" altLang="en-US"/>
          </a:p>
        </p:txBody>
      </p:sp>
    </p:spTree>
    <p:extLst>
      <p:ext uri="{BB962C8B-B14F-4D97-AF65-F5344CB8AC3E}">
        <p14:creationId xmlns:p14="http://schemas.microsoft.com/office/powerpoint/2010/main" val="3960321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a:t>
            </a:fld>
            <a:endParaRPr kumimoji="1" lang="ja-JP" altLang="en-US"/>
          </a:p>
        </p:txBody>
      </p:sp>
    </p:spTree>
    <p:extLst>
      <p:ext uri="{BB962C8B-B14F-4D97-AF65-F5344CB8AC3E}">
        <p14:creationId xmlns:p14="http://schemas.microsoft.com/office/powerpoint/2010/main" val="302767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35</a:t>
            </a:fld>
            <a:endParaRPr kumimoji="1" lang="ja-JP" altLang="en-US"/>
          </a:p>
        </p:txBody>
      </p:sp>
    </p:spTree>
    <p:extLst>
      <p:ext uri="{BB962C8B-B14F-4D97-AF65-F5344CB8AC3E}">
        <p14:creationId xmlns:p14="http://schemas.microsoft.com/office/powerpoint/2010/main" val="1430060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36</a:t>
            </a:fld>
            <a:endParaRPr kumimoji="1" lang="ja-JP" altLang="en-US"/>
          </a:p>
        </p:txBody>
      </p:sp>
    </p:spTree>
    <p:extLst>
      <p:ext uri="{BB962C8B-B14F-4D97-AF65-F5344CB8AC3E}">
        <p14:creationId xmlns:p14="http://schemas.microsoft.com/office/powerpoint/2010/main" val="995226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37</a:t>
            </a:fld>
            <a:endParaRPr kumimoji="1" lang="ja-JP" altLang="en-US"/>
          </a:p>
        </p:txBody>
      </p:sp>
    </p:spTree>
    <p:extLst>
      <p:ext uri="{BB962C8B-B14F-4D97-AF65-F5344CB8AC3E}">
        <p14:creationId xmlns:p14="http://schemas.microsoft.com/office/powerpoint/2010/main" val="432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38</a:t>
            </a:fld>
            <a:endParaRPr kumimoji="1" lang="ja-JP" altLang="en-US"/>
          </a:p>
        </p:txBody>
      </p:sp>
    </p:spTree>
    <p:extLst>
      <p:ext uri="{BB962C8B-B14F-4D97-AF65-F5344CB8AC3E}">
        <p14:creationId xmlns:p14="http://schemas.microsoft.com/office/powerpoint/2010/main" val="1149462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39</a:t>
            </a:fld>
            <a:endParaRPr kumimoji="1" lang="ja-JP" altLang="en-US"/>
          </a:p>
        </p:txBody>
      </p:sp>
    </p:spTree>
    <p:extLst>
      <p:ext uri="{BB962C8B-B14F-4D97-AF65-F5344CB8AC3E}">
        <p14:creationId xmlns:p14="http://schemas.microsoft.com/office/powerpoint/2010/main" val="3523804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40</a:t>
            </a:fld>
            <a:endParaRPr kumimoji="1" lang="ja-JP" altLang="en-US"/>
          </a:p>
        </p:txBody>
      </p:sp>
    </p:spTree>
    <p:extLst>
      <p:ext uri="{BB962C8B-B14F-4D97-AF65-F5344CB8AC3E}">
        <p14:creationId xmlns:p14="http://schemas.microsoft.com/office/powerpoint/2010/main" val="917522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41</a:t>
            </a:fld>
            <a:endParaRPr kumimoji="1" lang="ja-JP" altLang="en-US"/>
          </a:p>
        </p:txBody>
      </p:sp>
    </p:spTree>
    <p:extLst>
      <p:ext uri="{BB962C8B-B14F-4D97-AF65-F5344CB8AC3E}">
        <p14:creationId xmlns:p14="http://schemas.microsoft.com/office/powerpoint/2010/main" val="61824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42</a:t>
            </a:fld>
            <a:endParaRPr kumimoji="1" lang="ja-JP" altLang="en-US"/>
          </a:p>
        </p:txBody>
      </p:sp>
    </p:spTree>
    <p:extLst>
      <p:ext uri="{BB962C8B-B14F-4D97-AF65-F5344CB8AC3E}">
        <p14:creationId xmlns:p14="http://schemas.microsoft.com/office/powerpoint/2010/main" val="39190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a:t>
            </a:fld>
            <a:endParaRPr kumimoji="1" lang="ja-JP" altLang="en-US"/>
          </a:p>
        </p:txBody>
      </p:sp>
    </p:spTree>
    <p:extLst>
      <p:ext uri="{BB962C8B-B14F-4D97-AF65-F5344CB8AC3E}">
        <p14:creationId xmlns:p14="http://schemas.microsoft.com/office/powerpoint/2010/main" val="313201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26</a:t>
            </a:fld>
            <a:endParaRPr kumimoji="1" lang="ja-JP" altLang="en-US"/>
          </a:p>
        </p:txBody>
      </p:sp>
    </p:spTree>
    <p:extLst>
      <p:ext uri="{BB962C8B-B14F-4D97-AF65-F5344CB8AC3E}">
        <p14:creationId xmlns:p14="http://schemas.microsoft.com/office/powerpoint/2010/main" val="304196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29</a:t>
            </a:fld>
            <a:endParaRPr kumimoji="1" lang="ja-JP" altLang="en-US"/>
          </a:p>
        </p:txBody>
      </p:sp>
    </p:spTree>
    <p:extLst>
      <p:ext uri="{BB962C8B-B14F-4D97-AF65-F5344CB8AC3E}">
        <p14:creationId xmlns:p14="http://schemas.microsoft.com/office/powerpoint/2010/main" val="265243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30</a:t>
            </a:fld>
            <a:endParaRPr kumimoji="1" lang="ja-JP" altLang="en-US"/>
          </a:p>
        </p:txBody>
      </p:sp>
    </p:spTree>
    <p:extLst>
      <p:ext uri="{BB962C8B-B14F-4D97-AF65-F5344CB8AC3E}">
        <p14:creationId xmlns:p14="http://schemas.microsoft.com/office/powerpoint/2010/main" val="274944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31</a:t>
            </a:fld>
            <a:endParaRPr kumimoji="1" lang="ja-JP" altLang="en-US"/>
          </a:p>
        </p:txBody>
      </p:sp>
    </p:spTree>
    <p:extLst>
      <p:ext uri="{BB962C8B-B14F-4D97-AF65-F5344CB8AC3E}">
        <p14:creationId xmlns:p14="http://schemas.microsoft.com/office/powerpoint/2010/main" val="3040200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32</a:t>
            </a:fld>
            <a:endParaRPr kumimoji="1" lang="ja-JP" altLang="en-US"/>
          </a:p>
        </p:txBody>
      </p:sp>
    </p:spTree>
    <p:extLst>
      <p:ext uri="{BB962C8B-B14F-4D97-AF65-F5344CB8AC3E}">
        <p14:creationId xmlns:p14="http://schemas.microsoft.com/office/powerpoint/2010/main" val="238495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33</a:t>
            </a:fld>
            <a:endParaRPr kumimoji="1" lang="ja-JP" altLang="en-US"/>
          </a:p>
        </p:txBody>
      </p:sp>
    </p:spTree>
    <p:extLst>
      <p:ext uri="{BB962C8B-B14F-4D97-AF65-F5344CB8AC3E}">
        <p14:creationId xmlns:p14="http://schemas.microsoft.com/office/powerpoint/2010/main" val="99053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34</a:t>
            </a:fld>
            <a:endParaRPr kumimoji="1" lang="ja-JP" altLang="en-US"/>
          </a:p>
        </p:txBody>
      </p:sp>
    </p:spTree>
    <p:extLst>
      <p:ext uri="{BB962C8B-B14F-4D97-AF65-F5344CB8AC3E}">
        <p14:creationId xmlns:p14="http://schemas.microsoft.com/office/powerpoint/2010/main" val="1689343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103554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994837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365118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358504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2421895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3426718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18712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2909046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132269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3420853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291352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1876511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7.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gi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mammoth.bio/"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sherlock.b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図 156"/>
          <p:cNvPicPr>
            <a:picLocks noChangeAspect="1"/>
          </p:cNvPicPr>
          <p:nvPr/>
        </p:nvPicPr>
        <p:blipFill>
          <a:blip r:embed="rId2"/>
          <a:stretch>
            <a:fillRect/>
          </a:stretch>
        </p:blipFill>
        <p:spPr>
          <a:xfrm>
            <a:off x="179019" y="165000"/>
            <a:ext cx="2718949" cy="2101564"/>
          </a:xfrm>
          <a:prstGeom prst="rect">
            <a:avLst/>
          </a:prstGeom>
        </p:spPr>
      </p:pic>
      <p:grpSp>
        <p:nvGrpSpPr>
          <p:cNvPr id="68" name="グループ化 67"/>
          <p:cNvGrpSpPr/>
          <p:nvPr/>
        </p:nvGrpSpPr>
        <p:grpSpPr>
          <a:xfrm>
            <a:off x="2674365" y="173881"/>
            <a:ext cx="6834433" cy="6579909"/>
            <a:chOff x="2678783" y="147993"/>
            <a:chExt cx="6834433" cy="6579909"/>
          </a:xfrm>
          <a:effectLst>
            <a:glow rad="101600">
              <a:schemeClr val="accent2">
                <a:satMod val="175000"/>
                <a:alpha val="40000"/>
              </a:schemeClr>
            </a:glow>
          </a:effectLst>
        </p:grpSpPr>
        <p:sp>
          <p:nvSpPr>
            <p:cNvPr id="69" name="楕円 68"/>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涙形 70"/>
          <p:cNvSpPr/>
          <p:nvPr/>
        </p:nvSpPr>
        <p:spPr>
          <a:xfrm rot="11510656">
            <a:off x="3977648"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rot="13502564">
            <a:off x="4024646"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涙形 72"/>
          <p:cNvSpPr/>
          <p:nvPr/>
        </p:nvSpPr>
        <p:spPr>
          <a:xfrm rot="13502564">
            <a:off x="3977647"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涙形 73"/>
          <p:cNvSpPr/>
          <p:nvPr/>
        </p:nvSpPr>
        <p:spPr>
          <a:xfrm rot="15032568">
            <a:off x="3916316"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涙形 74"/>
          <p:cNvSpPr/>
          <p:nvPr/>
        </p:nvSpPr>
        <p:spPr>
          <a:xfrm rot="1923819">
            <a:off x="3084550"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涙形 75"/>
          <p:cNvSpPr/>
          <p:nvPr/>
        </p:nvSpPr>
        <p:spPr>
          <a:xfrm rot="15619428">
            <a:off x="3624610"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涙形 76"/>
          <p:cNvSpPr/>
          <p:nvPr/>
        </p:nvSpPr>
        <p:spPr>
          <a:xfrm rot="3125780">
            <a:off x="3198972"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涙形 77"/>
          <p:cNvSpPr/>
          <p:nvPr/>
        </p:nvSpPr>
        <p:spPr>
          <a:xfrm rot="6494414">
            <a:off x="3531689"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涙形 79"/>
          <p:cNvSpPr/>
          <p:nvPr/>
        </p:nvSpPr>
        <p:spPr>
          <a:xfrm rot="3850196">
            <a:off x="3359288"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Freeform 43"/>
          <p:cNvSpPr>
            <a:spLocks/>
          </p:cNvSpPr>
          <p:nvPr/>
        </p:nvSpPr>
        <p:spPr bwMode="auto">
          <a:xfrm rot="10441033">
            <a:off x="3349976"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5" name="涙形 84"/>
          <p:cNvSpPr/>
          <p:nvPr/>
        </p:nvSpPr>
        <p:spPr>
          <a:xfrm rot="1549117">
            <a:off x="3078523"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星 32 87"/>
          <p:cNvSpPr/>
          <p:nvPr/>
        </p:nvSpPr>
        <p:spPr>
          <a:xfrm>
            <a:off x="6249088"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p:cNvSpPr/>
          <p:nvPr/>
        </p:nvSpPr>
        <p:spPr>
          <a:xfrm>
            <a:off x="6333090"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p:cNvSpPr txBox="1"/>
          <p:nvPr/>
        </p:nvSpPr>
        <p:spPr>
          <a:xfrm>
            <a:off x="7065757" y="1781056"/>
            <a:ext cx="606582" cy="669230"/>
          </a:xfrm>
          <a:prstGeom prst="rect">
            <a:avLst/>
          </a:prstGeom>
          <a:noFill/>
        </p:spPr>
        <p:txBody>
          <a:bodyPr wrap="square" rtlCol="0">
            <a:spAutoFit/>
          </a:bodyPr>
          <a:lstStyle/>
          <a:p>
            <a:pPr algn="ctr"/>
            <a:r>
              <a:rPr kumimoji="1" lang="ja-JP" altLang="en-US" sz="3600" dirty="0" smtClean="0">
                <a:latin typeface="UD デジタル 教科書体 NK-B" panose="02020700000000000000" pitchFamily="18" charset="-128"/>
                <a:ea typeface="UD デジタル 教科書体 NK-B" panose="02020700000000000000" pitchFamily="18" charset="-128"/>
              </a:rPr>
              <a:t>核</a:t>
            </a:r>
            <a:endParaRPr kumimoji="1" lang="ja-JP" altLang="en-US" sz="3600" dirty="0">
              <a:latin typeface="UD デジタル 教科書体 NK-B" panose="02020700000000000000" pitchFamily="18" charset="-128"/>
              <a:ea typeface="UD デジタル 教科書体 NK-B" panose="02020700000000000000" pitchFamily="18" charset="-128"/>
            </a:endParaRPr>
          </a:p>
        </p:txBody>
      </p:sp>
      <p:pic>
        <p:nvPicPr>
          <p:cNvPr id="91" name="図 90"/>
          <p:cNvPicPr>
            <a:picLocks noChangeAspect="1"/>
          </p:cNvPicPr>
          <p:nvPr/>
        </p:nvPicPr>
        <p:blipFill>
          <a:blip r:embed="rId3"/>
          <a:stretch>
            <a:fillRect/>
          </a:stretch>
        </p:blipFill>
        <p:spPr>
          <a:xfrm rot="1050571">
            <a:off x="5045376" y="2489412"/>
            <a:ext cx="496573" cy="1788435"/>
          </a:xfrm>
          <a:prstGeom prst="rect">
            <a:avLst/>
          </a:prstGeom>
        </p:spPr>
      </p:pic>
      <p:cxnSp>
        <p:nvCxnSpPr>
          <p:cNvPr id="93" name="直線矢印コネクタ 92"/>
          <p:cNvCxnSpPr/>
          <p:nvPr/>
        </p:nvCxnSpPr>
        <p:spPr>
          <a:xfrm flipH="1">
            <a:off x="5280395"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6491018" y="3592770"/>
            <a:ext cx="1189075" cy="523220"/>
          </a:xfrm>
          <a:prstGeom prst="rect">
            <a:avLst/>
          </a:prstGeom>
          <a:noFill/>
        </p:spPr>
        <p:txBody>
          <a:bodyPr wrap="square" rtlCol="0">
            <a:spAutoFit/>
          </a:bodyPr>
          <a:lstStyle/>
          <a:p>
            <a:pPr algn="ctr"/>
            <a:r>
              <a:rPr lang="en-US" altLang="ja-JP" sz="2800" dirty="0" smtClean="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05" name="Freeform 14"/>
          <p:cNvSpPr>
            <a:spLocks/>
          </p:cNvSpPr>
          <p:nvPr/>
        </p:nvSpPr>
        <p:spPr bwMode="auto">
          <a:xfrm>
            <a:off x="5101873"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07" name="Picture 13" descr="第01章03-012p_DNAの構造"/>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854625"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直線矢印コネクタ 107"/>
          <p:cNvCxnSpPr/>
          <p:nvPr/>
        </p:nvCxnSpPr>
        <p:spPr>
          <a:xfrm flipH="1">
            <a:off x="4263420"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9" name="テキスト ボックス 108"/>
          <p:cNvSpPr txBox="1"/>
          <p:nvPr/>
        </p:nvSpPr>
        <p:spPr>
          <a:xfrm>
            <a:off x="4829294" y="2066918"/>
            <a:ext cx="1189075" cy="584775"/>
          </a:xfrm>
          <a:prstGeom prst="rect">
            <a:avLst/>
          </a:prstGeom>
          <a:noFill/>
        </p:spPr>
        <p:txBody>
          <a:bodyPr wrap="square" rtlCol="0">
            <a:spAutoFit/>
          </a:bodyPr>
          <a:lstStyle/>
          <a:p>
            <a:pPr algn="ctr"/>
            <a:r>
              <a:rPr kumimoji="1" lang="en-US" altLang="ja-JP" sz="3200" dirty="0" smtClean="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10" name="Freeform 14"/>
          <p:cNvSpPr>
            <a:spLocks/>
          </p:cNvSpPr>
          <p:nvPr/>
        </p:nvSpPr>
        <p:spPr bwMode="auto">
          <a:xfrm rot="1073092">
            <a:off x="5926559"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11" name="Freeform 14"/>
          <p:cNvSpPr>
            <a:spLocks/>
          </p:cNvSpPr>
          <p:nvPr/>
        </p:nvSpPr>
        <p:spPr bwMode="auto">
          <a:xfrm>
            <a:off x="5733669"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15" name="テキスト ボックス 114"/>
          <p:cNvSpPr txBox="1"/>
          <p:nvPr/>
        </p:nvSpPr>
        <p:spPr>
          <a:xfrm>
            <a:off x="7084560" y="2598530"/>
            <a:ext cx="996914" cy="307777"/>
          </a:xfrm>
          <a:prstGeom prst="rect">
            <a:avLst/>
          </a:prstGeom>
          <a:noFill/>
        </p:spPr>
        <p:txBody>
          <a:bodyPr wrap="square" rtlCol="0">
            <a:spAutoFit/>
          </a:bodyPr>
          <a:lstStyle/>
          <a:p>
            <a:pPr algn="ctr"/>
            <a:r>
              <a:rPr kumimoji="1" lang="ja-JP" altLang="en-US" sz="1400" dirty="0" smtClean="0">
                <a:solidFill>
                  <a:srgbClr val="7030A0"/>
                </a:solidFill>
                <a:latin typeface="UD デジタル 教科書体 NK-B" panose="02020700000000000000" pitchFamily="18" charset="-128"/>
                <a:ea typeface="UD デジタル 教科書体 NK-B" panose="02020700000000000000" pitchFamily="18" charset="-128"/>
              </a:rPr>
              <a:t>染色体</a:t>
            </a:r>
            <a:endPar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endParaRPr>
          </a:p>
        </p:txBody>
      </p:sp>
      <p:sp>
        <p:nvSpPr>
          <p:cNvPr id="119" name="テキスト ボックス 118"/>
          <p:cNvSpPr txBox="1"/>
          <p:nvPr/>
        </p:nvSpPr>
        <p:spPr>
          <a:xfrm>
            <a:off x="6045616" y="513297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21" name="Picture 25" descr="第01章01-002p-電子顕微鏡レベル"/>
          <p:cNvPicPr>
            <a:picLocks noChangeAspect="1" noChangeArrowheads="1"/>
          </p:cNvPicPr>
          <p:nvPr/>
        </p:nvPicPr>
        <p:blipFill>
          <a:blip r:embed="rId5" cstate="print">
            <a:extLst>
              <a:ext uri="{28A0092B-C50C-407E-A947-70E740481C1C}">
                <a14:useLocalDpi xmlns:a14="http://schemas.microsoft.com/office/drawing/2010/main" val="0"/>
              </a:ext>
            </a:extLst>
          </a:blip>
          <a:srcRect r="57851"/>
          <a:stretch>
            <a:fillRect/>
          </a:stretch>
        </p:blipFill>
        <p:spPr bwMode="auto">
          <a:xfrm rot="3975191">
            <a:off x="5278692" y="5490541"/>
            <a:ext cx="586815" cy="75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25" descr="第01章01-002p-電子顕微鏡レベル"/>
          <p:cNvPicPr>
            <a:picLocks noChangeAspect="1" noChangeArrowheads="1"/>
          </p:cNvPicPr>
          <p:nvPr/>
        </p:nvPicPr>
        <p:blipFill>
          <a:blip r:embed="rId5" cstate="print">
            <a:extLst>
              <a:ext uri="{28A0092B-C50C-407E-A947-70E740481C1C}">
                <a14:useLocalDpi xmlns:a14="http://schemas.microsoft.com/office/drawing/2010/main" val="0"/>
              </a:ext>
            </a:extLst>
          </a:blip>
          <a:srcRect r="57851"/>
          <a:stretch>
            <a:fillRect/>
          </a:stretch>
        </p:blipFill>
        <p:spPr bwMode="auto">
          <a:xfrm rot="2624418">
            <a:off x="6690155" y="4508959"/>
            <a:ext cx="653726" cy="8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25" descr="第01章01-002p-電子顕微鏡レベル"/>
          <p:cNvPicPr>
            <a:picLocks noChangeAspect="1" noChangeArrowheads="1"/>
          </p:cNvPicPr>
          <p:nvPr/>
        </p:nvPicPr>
        <p:blipFill>
          <a:blip r:embed="rId5" cstate="print">
            <a:extLst>
              <a:ext uri="{28A0092B-C50C-407E-A947-70E740481C1C}">
                <a14:useLocalDpi xmlns:a14="http://schemas.microsoft.com/office/drawing/2010/main" val="0"/>
              </a:ext>
            </a:extLst>
          </a:blip>
          <a:srcRect r="57851"/>
          <a:stretch>
            <a:fillRect/>
          </a:stretch>
        </p:blipFill>
        <p:spPr bwMode="auto">
          <a:xfrm rot="2624418">
            <a:off x="6277403" y="5447633"/>
            <a:ext cx="653726" cy="8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25" descr="第01章01-002p-電子顕微鏡レベル"/>
          <p:cNvPicPr>
            <a:picLocks noChangeAspect="1" noChangeArrowheads="1"/>
          </p:cNvPicPr>
          <p:nvPr/>
        </p:nvPicPr>
        <p:blipFill>
          <a:blip r:embed="rId5" cstate="print">
            <a:extLst>
              <a:ext uri="{28A0092B-C50C-407E-A947-70E740481C1C}">
                <a14:useLocalDpi xmlns:a14="http://schemas.microsoft.com/office/drawing/2010/main" val="0"/>
              </a:ext>
            </a:extLst>
          </a:blip>
          <a:srcRect r="57851"/>
          <a:stretch>
            <a:fillRect/>
          </a:stretch>
        </p:blipFill>
        <p:spPr bwMode="auto">
          <a:xfrm rot="2624418">
            <a:off x="5772396" y="6036509"/>
            <a:ext cx="586815" cy="75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25" descr="第01章01-002p-電子顕微鏡レベル"/>
          <p:cNvPicPr>
            <a:picLocks noChangeAspect="1" noChangeArrowheads="1"/>
          </p:cNvPicPr>
          <p:nvPr/>
        </p:nvPicPr>
        <p:blipFill>
          <a:blip r:embed="rId5" cstate="print">
            <a:extLst>
              <a:ext uri="{28A0092B-C50C-407E-A947-70E740481C1C}">
                <a14:useLocalDpi xmlns:a14="http://schemas.microsoft.com/office/drawing/2010/main" val="0"/>
              </a:ext>
            </a:extLst>
          </a:blip>
          <a:srcRect r="57851"/>
          <a:stretch>
            <a:fillRect/>
          </a:stretch>
        </p:blipFill>
        <p:spPr bwMode="auto">
          <a:xfrm rot="243520">
            <a:off x="5606711" y="4849387"/>
            <a:ext cx="653726" cy="8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25" descr="第01章01-002p-電子顕微鏡レベル"/>
          <p:cNvPicPr>
            <a:picLocks noChangeAspect="1" noChangeArrowheads="1"/>
          </p:cNvPicPr>
          <p:nvPr/>
        </p:nvPicPr>
        <p:blipFill>
          <a:blip r:embed="rId5" cstate="print">
            <a:extLst>
              <a:ext uri="{28A0092B-C50C-407E-A947-70E740481C1C}">
                <a14:useLocalDpi xmlns:a14="http://schemas.microsoft.com/office/drawing/2010/main" val="0"/>
              </a:ext>
            </a:extLst>
          </a:blip>
          <a:srcRect r="57851"/>
          <a:stretch>
            <a:fillRect/>
          </a:stretch>
        </p:blipFill>
        <p:spPr bwMode="auto">
          <a:xfrm rot="4661474">
            <a:off x="7169423" y="5518859"/>
            <a:ext cx="653726" cy="8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25" descr="第01章01-002p-電子顕微鏡レベル"/>
          <p:cNvPicPr>
            <a:picLocks noChangeAspect="1" noChangeArrowheads="1"/>
          </p:cNvPicPr>
          <p:nvPr/>
        </p:nvPicPr>
        <p:blipFill>
          <a:blip r:embed="rId5" cstate="print">
            <a:extLst>
              <a:ext uri="{28A0092B-C50C-407E-A947-70E740481C1C}">
                <a14:useLocalDpi xmlns:a14="http://schemas.microsoft.com/office/drawing/2010/main" val="0"/>
              </a:ext>
            </a:extLst>
          </a:blip>
          <a:srcRect r="57851"/>
          <a:stretch>
            <a:fillRect/>
          </a:stretch>
        </p:blipFill>
        <p:spPr bwMode="auto">
          <a:xfrm rot="1041491">
            <a:off x="6644748" y="5939641"/>
            <a:ext cx="586815" cy="75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 descr="ゴルジ体"/>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3968" y="313071"/>
            <a:ext cx="1881870" cy="1881871"/>
          </a:xfrm>
          <a:prstGeom prst="rect">
            <a:avLst/>
          </a:prstGeom>
          <a:noFill/>
          <a:extLst>
            <a:ext uri="{909E8E84-426E-40DD-AFC4-6F175D3DCCD1}">
              <a14:hiddenFill xmlns:a14="http://schemas.microsoft.com/office/drawing/2010/main">
                <a:solidFill>
                  <a:srgbClr val="FFFFFF"/>
                </a:solidFill>
              </a14:hiddenFill>
            </a:ext>
          </a:extLst>
        </p:spPr>
      </p:pic>
      <p:sp>
        <p:nvSpPr>
          <p:cNvPr id="133" name="テキスト ボックス 132"/>
          <p:cNvSpPr txBox="1"/>
          <p:nvPr/>
        </p:nvSpPr>
        <p:spPr>
          <a:xfrm>
            <a:off x="2177545" y="1903589"/>
            <a:ext cx="2131830" cy="461665"/>
          </a:xfrm>
          <a:prstGeom prst="rect">
            <a:avLst/>
          </a:prstGeom>
          <a:solidFill>
            <a:schemeClr val="bg1"/>
          </a:solidFill>
        </p:spPr>
        <p:txBody>
          <a:bodyPr wrap="square" rtlCol="0">
            <a:spAutoFit/>
          </a:bodyPr>
          <a:lstStyle/>
          <a:p>
            <a:pPr algn="ctr"/>
            <a:r>
              <a:rPr kumimoji="1" lang="en-US" altLang="ja-JP" sz="2400" dirty="0" smtClean="0">
                <a:solidFill>
                  <a:srgbClr val="C00000"/>
                </a:solidFill>
                <a:latin typeface="Cooper Black" panose="0208090404030B020404" pitchFamily="18" charset="0"/>
              </a:rPr>
              <a:t>Ribosome</a:t>
            </a:r>
            <a:endParaRPr kumimoji="1" lang="ja-JP" altLang="en-US" sz="2400" dirty="0">
              <a:solidFill>
                <a:srgbClr val="C00000"/>
              </a:solidFill>
              <a:latin typeface="Cooper Black" panose="0208090404030B020404" pitchFamily="18" charset="0"/>
            </a:endParaRPr>
          </a:p>
        </p:txBody>
      </p:sp>
      <p:cxnSp>
        <p:nvCxnSpPr>
          <p:cNvPr id="131" name="直線矢印コネクタ 130"/>
          <p:cNvCxnSpPr/>
          <p:nvPr/>
        </p:nvCxnSpPr>
        <p:spPr>
          <a:xfrm flipV="1">
            <a:off x="4108924" y="1604738"/>
            <a:ext cx="720370" cy="69681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5669977" y="584175"/>
            <a:ext cx="2131830" cy="461665"/>
          </a:xfrm>
          <a:prstGeom prst="rect">
            <a:avLst/>
          </a:prstGeom>
          <a:noFill/>
        </p:spPr>
        <p:txBody>
          <a:bodyPr wrap="square" rtlCol="0">
            <a:spAutoFit/>
          </a:bodyPr>
          <a:lstStyle/>
          <a:p>
            <a:pPr algn="ctr"/>
            <a:r>
              <a:rPr kumimoji="1" lang="en-US" altLang="ja-JP" sz="2400" dirty="0" smtClean="0">
                <a:solidFill>
                  <a:srgbClr val="C00000"/>
                </a:solidFill>
                <a:latin typeface="Cooper Black" panose="0208090404030B020404" pitchFamily="18" charset="0"/>
              </a:rPr>
              <a:t>Golgi Body</a:t>
            </a:r>
            <a:endParaRPr kumimoji="1" lang="ja-JP" altLang="en-US" sz="2400" dirty="0">
              <a:solidFill>
                <a:srgbClr val="C00000"/>
              </a:solidFill>
              <a:latin typeface="Cooper Black" panose="0208090404030B020404" pitchFamily="18" charset="0"/>
            </a:endParaRPr>
          </a:p>
        </p:txBody>
      </p:sp>
      <p:pic>
        <p:nvPicPr>
          <p:cNvPr id="19" name="図 18"/>
          <p:cNvPicPr>
            <a:picLocks noChangeAspect="1"/>
          </p:cNvPicPr>
          <p:nvPr/>
        </p:nvPicPr>
        <p:blipFill>
          <a:blip r:embed="rId7"/>
          <a:stretch>
            <a:fillRect/>
          </a:stretch>
        </p:blipFill>
        <p:spPr>
          <a:xfrm>
            <a:off x="3363416" y="4566771"/>
            <a:ext cx="956582" cy="508702"/>
          </a:xfrm>
          <a:prstGeom prst="rect">
            <a:avLst/>
          </a:prstGeom>
        </p:spPr>
      </p:pic>
      <p:pic>
        <p:nvPicPr>
          <p:cNvPr id="153" name="図 152"/>
          <p:cNvPicPr>
            <a:picLocks noChangeAspect="1"/>
          </p:cNvPicPr>
          <p:nvPr/>
        </p:nvPicPr>
        <p:blipFill>
          <a:blip r:embed="rId7"/>
          <a:stretch>
            <a:fillRect/>
          </a:stretch>
        </p:blipFill>
        <p:spPr>
          <a:xfrm rot="2461911">
            <a:off x="3544492" y="5220459"/>
            <a:ext cx="956582" cy="508702"/>
          </a:xfrm>
          <a:prstGeom prst="rect">
            <a:avLst/>
          </a:prstGeom>
        </p:spPr>
      </p:pic>
      <p:pic>
        <p:nvPicPr>
          <p:cNvPr id="154" name="図 153"/>
          <p:cNvPicPr>
            <a:picLocks noChangeAspect="1"/>
          </p:cNvPicPr>
          <p:nvPr/>
        </p:nvPicPr>
        <p:blipFill>
          <a:blip r:embed="rId7"/>
          <a:stretch>
            <a:fillRect/>
          </a:stretch>
        </p:blipFill>
        <p:spPr>
          <a:xfrm>
            <a:off x="4336164" y="4377395"/>
            <a:ext cx="956582" cy="508702"/>
          </a:xfrm>
          <a:prstGeom prst="rect">
            <a:avLst/>
          </a:prstGeom>
        </p:spPr>
      </p:pic>
      <p:pic>
        <p:nvPicPr>
          <p:cNvPr id="155" name="図 154"/>
          <p:cNvPicPr>
            <a:picLocks noChangeAspect="1"/>
          </p:cNvPicPr>
          <p:nvPr/>
        </p:nvPicPr>
        <p:blipFill>
          <a:blip r:embed="rId7"/>
          <a:stretch>
            <a:fillRect/>
          </a:stretch>
        </p:blipFill>
        <p:spPr>
          <a:xfrm rot="2381875">
            <a:off x="4159093" y="5034641"/>
            <a:ext cx="956582" cy="508702"/>
          </a:xfrm>
          <a:prstGeom prst="rect">
            <a:avLst/>
          </a:prstGeom>
        </p:spPr>
      </p:pic>
      <p:pic>
        <p:nvPicPr>
          <p:cNvPr id="156" name="図 155"/>
          <p:cNvPicPr>
            <a:picLocks noChangeAspect="1"/>
          </p:cNvPicPr>
          <p:nvPr/>
        </p:nvPicPr>
        <p:blipFill>
          <a:blip r:embed="rId8"/>
          <a:stretch>
            <a:fillRect/>
          </a:stretch>
        </p:blipFill>
        <p:spPr>
          <a:xfrm>
            <a:off x="220980" y="2959516"/>
            <a:ext cx="2096331" cy="1861606"/>
          </a:xfrm>
          <a:prstGeom prst="rect">
            <a:avLst/>
          </a:prstGeom>
        </p:spPr>
      </p:pic>
    </p:spTree>
    <p:extLst>
      <p:ext uri="{BB962C8B-B14F-4D97-AF65-F5344CB8AC3E}">
        <p14:creationId xmlns:p14="http://schemas.microsoft.com/office/powerpoint/2010/main" val="2238313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角丸四角形 30"/>
          <p:cNvSpPr/>
          <p:nvPr/>
        </p:nvSpPr>
        <p:spPr>
          <a:xfrm>
            <a:off x="7714239" y="792204"/>
            <a:ext cx="2958090" cy="1160520"/>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2"/>
          <a:stretch>
            <a:fillRect/>
          </a:stretch>
        </p:blipFill>
        <p:spPr>
          <a:xfrm>
            <a:off x="7714239" y="748320"/>
            <a:ext cx="1283516" cy="1238119"/>
          </a:xfrm>
          <a:prstGeom prst="rect">
            <a:avLst/>
          </a:prstGeom>
        </p:spPr>
      </p:pic>
      <p:pic>
        <p:nvPicPr>
          <p:cNvPr id="33" name="図 32"/>
          <p:cNvPicPr>
            <a:picLocks noChangeAspect="1"/>
          </p:cNvPicPr>
          <p:nvPr/>
        </p:nvPicPr>
        <p:blipFill>
          <a:blip r:embed="rId3"/>
          <a:stretch>
            <a:fillRect/>
          </a:stretch>
        </p:blipFill>
        <p:spPr>
          <a:xfrm>
            <a:off x="9397139" y="767103"/>
            <a:ext cx="1244572" cy="1200552"/>
          </a:xfrm>
          <a:prstGeom prst="rect">
            <a:avLst/>
          </a:prstGeom>
        </p:spPr>
      </p:pic>
      <p:sp>
        <p:nvSpPr>
          <p:cNvPr id="34" name="等号 33"/>
          <p:cNvSpPr/>
          <p:nvPr/>
        </p:nvSpPr>
        <p:spPr>
          <a:xfrm>
            <a:off x="8806941" y="1094736"/>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角丸四角形 34"/>
          <p:cNvSpPr/>
          <p:nvPr/>
        </p:nvSpPr>
        <p:spPr>
          <a:xfrm>
            <a:off x="7655567" y="2070105"/>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p:cNvPicPr>
            <a:picLocks noChangeAspect="1"/>
          </p:cNvPicPr>
          <p:nvPr/>
        </p:nvPicPr>
        <p:blipFill>
          <a:blip r:embed="rId4"/>
          <a:stretch>
            <a:fillRect/>
          </a:stretch>
        </p:blipFill>
        <p:spPr>
          <a:xfrm>
            <a:off x="7655567" y="2019872"/>
            <a:ext cx="1263429" cy="1218742"/>
          </a:xfrm>
          <a:prstGeom prst="rect">
            <a:avLst/>
          </a:prstGeom>
        </p:spPr>
      </p:pic>
      <p:sp>
        <p:nvSpPr>
          <p:cNvPr id="37" name="等号 36"/>
          <p:cNvSpPr/>
          <p:nvPr/>
        </p:nvSpPr>
        <p:spPr>
          <a:xfrm>
            <a:off x="8788015" y="2369246"/>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8" name="図 37"/>
          <p:cNvPicPr>
            <a:picLocks noChangeAspect="1"/>
          </p:cNvPicPr>
          <p:nvPr/>
        </p:nvPicPr>
        <p:blipFill>
          <a:blip r:embed="rId5"/>
          <a:stretch>
            <a:fillRect/>
          </a:stretch>
        </p:blipFill>
        <p:spPr>
          <a:xfrm>
            <a:off x="9400187" y="2053083"/>
            <a:ext cx="1225048" cy="1185531"/>
          </a:xfrm>
          <a:prstGeom prst="rect">
            <a:avLst/>
          </a:prstGeom>
        </p:spPr>
      </p:pic>
      <p:sp>
        <p:nvSpPr>
          <p:cNvPr id="40" name="角丸四角形 39"/>
          <p:cNvSpPr/>
          <p:nvPr/>
        </p:nvSpPr>
        <p:spPr>
          <a:xfrm>
            <a:off x="3345570" y="2237584"/>
            <a:ext cx="2958090" cy="1160520"/>
          </a:xfrm>
          <a:prstGeom prst="roundRect">
            <a:avLst/>
          </a:pr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p:cNvPicPr>
            <a:picLocks noChangeAspect="1"/>
          </p:cNvPicPr>
          <p:nvPr/>
        </p:nvPicPr>
        <p:blipFill>
          <a:blip r:embed="rId2"/>
          <a:stretch>
            <a:fillRect/>
          </a:stretch>
        </p:blipFill>
        <p:spPr>
          <a:xfrm>
            <a:off x="3345570" y="2193700"/>
            <a:ext cx="1283516" cy="1238119"/>
          </a:xfrm>
          <a:prstGeom prst="rect">
            <a:avLst/>
          </a:prstGeom>
        </p:spPr>
      </p:pic>
      <p:sp>
        <p:nvSpPr>
          <p:cNvPr id="43" name="等号 42"/>
          <p:cNvSpPr/>
          <p:nvPr/>
        </p:nvSpPr>
        <p:spPr>
          <a:xfrm>
            <a:off x="4438272" y="2540116"/>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角丸四角形 43"/>
          <p:cNvSpPr/>
          <p:nvPr/>
        </p:nvSpPr>
        <p:spPr>
          <a:xfrm>
            <a:off x="3303374" y="3581389"/>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4"/>
          <a:stretch>
            <a:fillRect/>
          </a:stretch>
        </p:blipFill>
        <p:spPr>
          <a:xfrm>
            <a:off x="3303374" y="3531156"/>
            <a:ext cx="1263429" cy="1218742"/>
          </a:xfrm>
          <a:prstGeom prst="rect">
            <a:avLst/>
          </a:prstGeom>
        </p:spPr>
      </p:pic>
      <p:sp>
        <p:nvSpPr>
          <p:cNvPr id="46" name="等号 45"/>
          <p:cNvSpPr/>
          <p:nvPr/>
        </p:nvSpPr>
        <p:spPr>
          <a:xfrm>
            <a:off x="4435822" y="388053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7" name="図 46"/>
          <p:cNvPicPr>
            <a:picLocks noChangeAspect="1"/>
          </p:cNvPicPr>
          <p:nvPr/>
        </p:nvPicPr>
        <p:blipFill>
          <a:blip r:embed="rId5"/>
          <a:stretch>
            <a:fillRect/>
          </a:stretch>
        </p:blipFill>
        <p:spPr>
          <a:xfrm>
            <a:off x="5047994" y="3564367"/>
            <a:ext cx="1225048" cy="1185531"/>
          </a:xfrm>
          <a:prstGeom prst="rect">
            <a:avLst/>
          </a:prstGeom>
        </p:spPr>
      </p:pic>
      <p:sp>
        <p:nvSpPr>
          <p:cNvPr id="48" name="七角形 47"/>
          <p:cNvSpPr/>
          <p:nvPr/>
        </p:nvSpPr>
        <p:spPr>
          <a:xfrm>
            <a:off x="366354" y="231800"/>
            <a:ext cx="1375794" cy="1308682"/>
          </a:xfrm>
          <a:prstGeom prst="heptagon">
            <a:avLst/>
          </a:prstGeom>
          <a:solidFill>
            <a:schemeClr val="accent4">
              <a:lumMod val="75000"/>
            </a:schemeClr>
          </a:solidFill>
          <a:ln w="57150">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ウラシル</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U</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6"/>
          <a:stretch>
            <a:fillRect/>
          </a:stretch>
        </p:blipFill>
        <p:spPr>
          <a:xfrm>
            <a:off x="5047995" y="2190319"/>
            <a:ext cx="1291326" cy="1241500"/>
          </a:xfrm>
          <a:prstGeom prst="rect">
            <a:avLst/>
          </a:prstGeom>
          <a:effectLst>
            <a:glow rad="228600">
              <a:schemeClr val="accent4">
                <a:satMod val="175000"/>
                <a:alpha val="40000"/>
              </a:schemeClr>
            </a:glow>
          </a:effectLst>
        </p:spPr>
      </p:pic>
      <p:sp>
        <p:nvSpPr>
          <p:cNvPr id="49" name="角丸四角形 48"/>
          <p:cNvSpPr/>
          <p:nvPr/>
        </p:nvSpPr>
        <p:spPr>
          <a:xfrm>
            <a:off x="7729865" y="3759653"/>
            <a:ext cx="2958090" cy="1160520"/>
          </a:xfrm>
          <a:prstGeom prst="roundRect">
            <a:avLst/>
          </a:pr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p:cNvPicPr>
            <a:picLocks noChangeAspect="1"/>
          </p:cNvPicPr>
          <p:nvPr/>
        </p:nvPicPr>
        <p:blipFill>
          <a:blip r:embed="rId2"/>
          <a:stretch>
            <a:fillRect/>
          </a:stretch>
        </p:blipFill>
        <p:spPr>
          <a:xfrm>
            <a:off x="7729865" y="3715769"/>
            <a:ext cx="1283516" cy="1238119"/>
          </a:xfrm>
          <a:prstGeom prst="rect">
            <a:avLst/>
          </a:prstGeom>
        </p:spPr>
      </p:pic>
      <p:sp>
        <p:nvSpPr>
          <p:cNvPr id="51" name="等号 50"/>
          <p:cNvSpPr/>
          <p:nvPr/>
        </p:nvSpPr>
        <p:spPr>
          <a:xfrm>
            <a:off x="8822567" y="4062185"/>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角丸四角形 51"/>
          <p:cNvSpPr/>
          <p:nvPr/>
        </p:nvSpPr>
        <p:spPr>
          <a:xfrm>
            <a:off x="7695907" y="5029316"/>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図 52"/>
          <p:cNvPicPr>
            <a:picLocks noChangeAspect="1"/>
          </p:cNvPicPr>
          <p:nvPr/>
        </p:nvPicPr>
        <p:blipFill>
          <a:blip r:embed="rId4"/>
          <a:stretch>
            <a:fillRect/>
          </a:stretch>
        </p:blipFill>
        <p:spPr>
          <a:xfrm>
            <a:off x="7695907" y="4979083"/>
            <a:ext cx="1263429" cy="1218742"/>
          </a:xfrm>
          <a:prstGeom prst="rect">
            <a:avLst/>
          </a:prstGeom>
        </p:spPr>
      </p:pic>
      <p:sp>
        <p:nvSpPr>
          <p:cNvPr id="54" name="等号 53"/>
          <p:cNvSpPr/>
          <p:nvPr/>
        </p:nvSpPr>
        <p:spPr>
          <a:xfrm>
            <a:off x="8828355" y="5328457"/>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5" name="図 54"/>
          <p:cNvPicPr>
            <a:picLocks noChangeAspect="1"/>
          </p:cNvPicPr>
          <p:nvPr/>
        </p:nvPicPr>
        <p:blipFill>
          <a:blip r:embed="rId5"/>
          <a:stretch>
            <a:fillRect/>
          </a:stretch>
        </p:blipFill>
        <p:spPr>
          <a:xfrm>
            <a:off x="9440527" y="5012294"/>
            <a:ext cx="1225048" cy="1185531"/>
          </a:xfrm>
          <a:prstGeom prst="rect">
            <a:avLst/>
          </a:prstGeom>
        </p:spPr>
      </p:pic>
      <p:pic>
        <p:nvPicPr>
          <p:cNvPr id="56" name="図 55"/>
          <p:cNvPicPr>
            <a:picLocks noChangeAspect="1"/>
          </p:cNvPicPr>
          <p:nvPr/>
        </p:nvPicPr>
        <p:blipFill>
          <a:blip r:embed="rId6"/>
          <a:stretch>
            <a:fillRect/>
          </a:stretch>
        </p:blipFill>
        <p:spPr>
          <a:xfrm>
            <a:off x="9432290" y="3712388"/>
            <a:ext cx="1291326" cy="1241500"/>
          </a:xfrm>
          <a:prstGeom prst="rect">
            <a:avLst/>
          </a:prstGeom>
          <a:effectLst>
            <a:glow rad="228600">
              <a:schemeClr val="accent4">
                <a:satMod val="175000"/>
                <a:alpha val="40000"/>
              </a:schemeClr>
            </a:glow>
          </a:effectLst>
        </p:spPr>
      </p:pic>
      <p:sp>
        <p:nvSpPr>
          <p:cNvPr id="57" name="角丸四角形 56"/>
          <p:cNvSpPr/>
          <p:nvPr/>
        </p:nvSpPr>
        <p:spPr>
          <a:xfrm>
            <a:off x="162735" y="2243405"/>
            <a:ext cx="2958090" cy="1160520"/>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図 57"/>
          <p:cNvPicPr>
            <a:picLocks noChangeAspect="1"/>
          </p:cNvPicPr>
          <p:nvPr/>
        </p:nvPicPr>
        <p:blipFill>
          <a:blip r:embed="rId2"/>
          <a:stretch>
            <a:fillRect/>
          </a:stretch>
        </p:blipFill>
        <p:spPr>
          <a:xfrm>
            <a:off x="162735" y="2199521"/>
            <a:ext cx="1283516" cy="1238119"/>
          </a:xfrm>
          <a:prstGeom prst="rect">
            <a:avLst/>
          </a:prstGeom>
        </p:spPr>
      </p:pic>
      <p:pic>
        <p:nvPicPr>
          <p:cNvPr id="59" name="図 58"/>
          <p:cNvPicPr>
            <a:picLocks noChangeAspect="1"/>
          </p:cNvPicPr>
          <p:nvPr/>
        </p:nvPicPr>
        <p:blipFill>
          <a:blip r:embed="rId3"/>
          <a:stretch>
            <a:fillRect/>
          </a:stretch>
        </p:blipFill>
        <p:spPr>
          <a:xfrm>
            <a:off x="1845635" y="2218304"/>
            <a:ext cx="1244572" cy="1200552"/>
          </a:xfrm>
          <a:prstGeom prst="rect">
            <a:avLst/>
          </a:prstGeom>
        </p:spPr>
      </p:pic>
      <p:sp>
        <p:nvSpPr>
          <p:cNvPr id="60" name="等号 59"/>
          <p:cNvSpPr/>
          <p:nvPr/>
        </p:nvSpPr>
        <p:spPr>
          <a:xfrm>
            <a:off x="1255437" y="2545937"/>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角丸四角形 60"/>
          <p:cNvSpPr/>
          <p:nvPr/>
        </p:nvSpPr>
        <p:spPr>
          <a:xfrm>
            <a:off x="112301" y="3587210"/>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2" name="図 61"/>
          <p:cNvPicPr>
            <a:picLocks noChangeAspect="1"/>
          </p:cNvPicPr>
          <p:nvPr/>
        </p:nvPicPr>
        <p:blipFill>
          <a:blip r:embed="rId4"/>
          <a:stretch>
            <a:fillRect/>
          </a:stretch>
        </p:blipFill>
        <p:spPr>
          <a:xfrm>
            <a:off x="112301" y="3536977"/>
            <a:ext cx="1263429" cy="1218742"/>
          </a:xfrm>
          <a:prstGeom prst="rect">
            <a:avLst/>
          </a:prstGeom>
        </p:spPr>
      </p:pic>
      <p:sp>
        <p:nvSpPr>
          <p:cNvPr id="63" name="等号 62"/>
          <p:cNvSpPr/>
          <p:nvPr/>
        </p:nvSpPr>
        <p:spPr>
          <a:xfrm>
            <a:off x="1244749" y="3886351"/>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4" name="図 63"/>
          <p:cNvPicPr>
            <a:picLocks noChangeAspect="1"/>
          </p:cNvPicPr>
          <p:nvPr/>
        </p:nvPicPr>
        <p:blipFill>
          <a:blip r:embed="rId5"/>
          <a:stretch>
            <a:fillRect/>
          </a:stretch>
        </p:blipFill>
        <p:spPr>
          <a:xfrm>
            <a:off x="1856921" y="3570188"/>
            <a:ext cx="1225048" cy="1185531"/>
          </a:xfrm>
          <a:prstGeom prst="rect">
            <a:avLst/>
          </a:prstGeom>
        </p:spPr>
      </p:pic>
      <p:sp>
        <p:nvSpPr>
          <p:cNvPr id="65" name="減算 64"/>
          <p:cNvSpPr/>
          <p:nvPr/>
        </p:nvSpPr>
        <p:spPr>
          <a:xfrm>
            <a:off x="6652175" y="3130866"/>
            <a:ext cx="5111458" cy="793636"/>
          </a:xfrm>
          <a:prstGeom prst="mathMinus">
            <a:avLst/>
          </a:prstGeom>
          <a:solidFill>
            <a:srgbClr val="C00000"/>
          </a:solid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796816" y="1671224"/>
            <a:ext cx="615553" cy="1287146"/>
          </a:xfrm>
          <a:prstGeom prst="rect">
            <a:avLst/>
          </a:prstGeom>
          <a:noFill/>
        </p:spPr>
        <p:txBody>
          <a:bodyPr vert="eaVert" wrap="square" rtlCol="0">
            <a:spAutoFit/>
          </a:bodyPr>
          <a:lstStyle/>
          <a:p>
            <a:pPr algn="ctr"/>
            <a:r>
              <a:rPr lang="ja-JP" altLang="en-US" sz="2800" dirty="0" smtClean="0">
                <a:solidFill>
                  <a:srgbClr val="C00000"/>
                </a:solidFill>
                <a:latin typeface="UD デジタル 教科書体 NK-B" panose="02020700000000000000" pitchFamily="18" charset="-128"/>
                <a:ea typeface="UD デジタル 教科書体 NK-B" panose="02020700000000000000" pitchFamily="18" charset="-128"/>
              </a:rPr>
              <a:t>塩基対</a:t>
            </a:r>
            <a:endParaRPr kumimoji="1" lang="ja-JP" altLang="en-US" sz="28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10" name="テキスト ボックス 9"/>
          <p:cNvSpPr txBox="1"/>
          <p:nvPr/>
        </p:nvSpPr>
        <p:spPr>
          <a:xfrm>
            <a:off x="6510162" y="1359664"/>
            <a:ext cx="1169773" cy="523220"/>
          </a:xfrm>
          <a:prstGeom prst="rect">
            <a:avLst/>
          </a:prstGeom>
          <a:noFill/>
        </p:spPr>
        <p:txBody>
          <a:bodyPr wrap="square" rtlCol="0">
            <a:spAutoFit/>
          </a:bodyPr>
          <a:lstStyle/>
          <a:p>
            <a:pPr algn="ctr"/>
            <a:r>
              <a:rPr kumimoji="1" lang="en-US" altLang="ja-JP" sz="2800" dirty="0" smtClean="0">
                <a:latin typeface="UD デジタル 教科書体 NK-B" panose="02020700000000000000" pitchFamily="18" charset="-128"/>
                <a:ea typeface="UD デジタル 教科書体 NK-B" panose="02020700000000000000" pitchFamily="18" charset="-128"/>
              </a:rPr>
              <a:t>DNA</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67" name="テキスト ボックス 66"/>
          <p:cNvSpPr txBox="1"/>
          <p:nvPr/>
        </p:nvSpPr>
        <p:spPr>
          <a:xfrm>
            <a:off x="6829182" y="4604244"/>
            <a:ext cx="615553" cy="1287146"/>
          </a:xfrm>
          <a:prstGeom prst="rect">
            <a:avLst/>
          </a:prstGeom>
          <a:noFill/>
        </p:spPr>
        <p:txBody>
          <a:bodyPr vert="eaVert" wrap="square" rtlCol="0">
            <a:spAutoFit/>
          </a:bodyPr>
          <a:lstStyle/>
          <a:p>
            <a:pPr algn="ctr"/>
            <a:r>
              <a:rPr lang="ja-JP" altLang="en-US" sz="2800" dirty="0" smtClean="0">
                <a:solidFill>
                  <a:srgbClr val="C00000"/>
                </a:solidFill>
                <a:latin typeface="UD デジタル 教科書体 NK-B" panose="02020700000000000000" pitchFamily="18" charset="-128"/>
                <a:ea typeface="UD デジタル 教科書体 NK-B" panose="02020700000000000000" pitchFamily="18" charset="-128"/>
              </a:rPr>
              <a:t>塩基対</a:t>
            </a:r>
            <a:endParaRPr kumimoji="1" lang="ja-JP" altLang="en-US" sz="28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68" name="テキスト ボックス 67"/>
          <p:cNvSpPr txBox="1"/>
          <p:nvPr/>
        </p:nvSpPr>
        <p:spPr>
          <a:xfrm>
            <a:off x="6542528" y="4292684"/>
            <a:ext cx="1169773" cy="523220"/>
          </a:xfrm>
          <a:prstGeom prst="rect">
            <a:avLst/>
          </a:prstGeom>
          <a:noFill/>
        </p:spPr>
        <p:txBody>
          <a:bodyPr wrap="square" rtlCol="0">
            <a:spAutoFit/>
          </a:bodyPr>
          <a:lstStyle/>
          <a:p>
            <a:pPr algn="ctr"/>
            <a:r>
              <a:rPr kumimoji="1" lang="en-US" altLang="ja-JP" sz="2800" dirty="0" smtClean="0">
                <a:latin typeface="UD デジタル 教科書体 NK-B" panose="02020700000000000000" pitchFamily="18" charset="-128"/>
                <a:ea typeface="UD デジタル 教科書体 NK-B" panose="02020700000000000000" pitchFamily="18" charset="-128"/>
              </a:rPr>
              <a:t>RNA</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11" name="太陽 10"/>
          <p:cNvSpPr/>
          <p:nvPr/>
        </p:nvSpPr>
        <p:spPr>
          <a:xfrm>
            <a:off x="6869814" y="1003016"/>
            <a:ext cx="469556" cy="437929"/>
          </a:xfrm>
          <a:prstGeom prst="sun">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星 6 1"/>
          <p:cNvSpPr/>
          <p:nvPr/>
        </p:nvSpPr>
        <p:spPr>
          <a:xfrm>
            <a:off x="6876568" y="3808667"/>
            <a:ext cx="456047" cy="456376"/>
          </a:xfrm>
          <a:prstGeom prst="star6">
            <a:avLst/>
          </a:prstGeom>
          <a:solidFill>
            <a:srgbClr val="FF0000"/>
          </a:solidFill>
          <a:ln w="28575">
            <a:solidFill>
              <a:schemeClr val="accent4">
                <a:lumMod val="40000"/>
                <a:lumOff val="60000"/>
              </a:schemeClr>
            </a:solidFill>
          </a:ln>
          <a:effectLst>
            <a:glow rad="63500">
              <a:schemeClr val="accent2">
                <a:satMod val="175000"/>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8006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角丸四角形 30"/>
          <p:cNvSpPr/>
          <p:nvPr/>
        </p:nvSpPr>
        <p:spPr>
          <a:xfrm>
            <a:off x="2582511" y="2196861"/>
            <a:ext cx="2958090" cy="1160520"/>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2"/>
          <a:stretch>
            <a:fillRect/>
          </a:stretch>
        </p:blipFill>
        <p:spPr>
          <a:xfrm>
            <a:off x="2582511" y="2152977"/>
            <a:ext cx="1283516" cy="1238119"/>
          </a:xfrm>
          <a:prstGeom prst="rect">
            <a:avLst/>
          </a:prstGeom>
        </p:spPr>
      </p:pic>
      <p:pic>
        <p:nvPicPr>
          <p:cNvPr id="33" name="図 32"/>
          <p:cNvPicPr>
            <a:picLocks noChangeAspect="1"/>
          </p:cNvPicPr>
          <p:nvPr/>
        </p:nvPicPr>
        <p:blipFill>
          <a:blip r:embed="rId3"/>
          <a:stretch>
            <a:fillRect/>
          </a:stretch>
        </p:blipFill>
        <p:spPr>
          <a:xfrm>
            <a:off x="4265411" y="2171760"/>
            <a:ext cx="1244572" cy="1200552"/>
          </a:xfrm>
          <a:prstGeom prst="rect">
            <a:avLst/>
          </a:prstGeom>
        </p:spPr>
      </p:pic>
      <p:sp>
        <p:nvSpPr>
          <p:cNvPr id="34" name="等号 33"/>
          <p:cNvSpPr/>
          <p:nvPr/>
        </p:nvSpPr>
        <p:spPr>
          <a:xfrm>
            <a:off x="3675213" y="2499393"/>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角丸四角形 34"/>
          <p:cNvSpPr/>
          <p:nvPr/>
        </p:nvSpPr>
        <p:spPr>
          <a:xfrm>
            <a:off x="2523839" y="3474762"/>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p:cNvPicPr>
            <a:picLocks noChangeAspect="1"/>
          </p:cNvPicPr>
          <p:nvPr/>
        </p:nvPicPr>
        <p:blipFill>
          <a:blip r:embed="rId4"/>
          <a:stretch>
            <a:fillRect/>
          </a:stretch>
        </p:blipFill>
        <p:spPr>
          <a:xfrm>
            <a:off x="2523839" y="3424529"/>
            <a:ext cx="1263429" cy="1218742"/>
          </a:xfrm>
          <a:prstGeom prst="rect">
            <a:avLst/>
          </a:prstGeom>
        </p:spPr>
      </p:pic>
      <p:sp>
        <p:nvSpPr>
          <p:cNvPr id="37" name="等号 36"/>
          <p:cNvSpPr/>
          <p:nvPr/>
        </p:nvSpPr>
        <p:spPr>
          <a:xfrm>
            <a:off x="3656287" y="3773903"/>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8" name="図 37"/>
          <p:cNvPicPr>
            <a:picLocks noChangeAspect="1"/>
          </p:cNvPicPr>
          <p:nvPr/>
        </p:nvPicPr>
        <p:blipFill>
          <a:blip r:embed="rId5"/>
          <a:stretch>
            <a:fillRect/>
          </a:stretch>
        </p:blipFill>
        <p:spPr>
          <a:xfrm>
            <a:off x="4268459" y="3457740"/>
            <a:ext cx="1225048" cy="1185531"/>
          </a:xfrm>
          <a:prstGeom prst="rect">
            <a:avLst/>
          </a:prstGeom>
        </p:spPr>
      </p:pic>
      <p:sp>
        <p:nvSpPr>
          <p:cNvPr id="49" name="角丸四角形 48"/>
          <p:cNvSpPr/>
          <p:nvPr/>
        </p:nvSpPr>
        <p:spPr>
          <a:xfrm>
            <a:off x="7221213" y="2205099"/>
            <a:ext cx="2958090" cy="1160520"/>
          </a:xfrm>
          <a:prstGeom prst="roundRect">
            <a:avLst/>
          </a:pr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p:cNvPicPr>
            <a:picLocks noChangeAspect="1"/>
          </p:cNvPicPr>
          <p:nvPr/>
        </p:nvPicPr>
        <p:blipFill>
          <a:blip r:embed="rId2"/>
          <a:stretch>
            <a:fillRect/>
          </a:stretch>
        </p:blipFill>
        <p:spPr>
          <a:xfrm>
            <a:off x="7221213" y="2161215"/>
            <a:ext cx="1283516" cy="1238119"/>
          </a:xfrm>
          <a:prstGeom prst="rect">
            <a:avLst/>
          </a:prstGeom>
        </p:spPr>
      </p:pic>
      <p:sp>
        <p:nvSpPr>
          <p:cNvPr id="51" name="等号 50"/>
          <p:cNvSpPr/>
          <p:nvPr/>
        </p:nvSpPr>
        <p:spPr>
          <a:xfrm>
            <a:off x="8313915" y="2507631"/>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角丸四角形 51"/>
          <p:cNvSpPr/>
          <p:nvPr/>
        </p:nvSpPr>
        <p:spPr>
          <a:xfrm>
            <a:off x="7187255" y="3474762"/>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図 52"/>
          <p:cNvPicPr>
            <a:picLocks noChangeAspect="1"/>
          </p:cNvPicPr>
          <p:nvPr/>
        </p:nvPicPr>
        <p:blipFill>
          <a:blip r:embed="rId4"/>
          <a:stretch>
            <a:fillRect/>
          </a:stretch>
        </p:blipFill>
        <p:spPr>
          <a:xfrm>
            <a:off x="7187255" y="3424529"/>
            <a:ext cx="1263429" cy="1218742"/>
          </a:xfrm>
          <a:prstGeom prst="rect">
            <a:avLst/>
          </a:prstGeom>
        </p:spPr>
      </p:pic>
      <p:sp>
        <p:nvSpPr>
          <p:cNvPr id="54" name="等号 53"/>
          <p:cNvSpPr/>
          <p:nvPr/>
        </p:nvSpPr>
        <p:spPr>
          <a:xfrm>
            <a:off x="8319703" y="3773903"/>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5" name="図 54"/>
          <p:cNvPicPr>
            <a:picLocks noChangeAspect="1"/>
          </p:cNvPicPr>
          <p:nvPr/>
        </p:nvPicPr>
        <p:blipFill>
          <a:blip r:embed="rId5"/>
          <a:stretch>
            <a:fillRect/>
          </a:stretch>
        </p:blipFill>
        <p:spPr>
          <a:xfrm>
            <a:off x="8931875" y="3457740"/>
            <a:ext cx="1225048" cy="1185531"/>
          </a:xfrm>
          <a:prstGeom prst="rect">
            <a:avLst/>
          </a:prstGeom>
        </p:spPr>
      </p:pic>
      <p:pic>
        <p:nvPicPr>
          <p:cNvPr id="56" name="図 55"/>
          <p:cNvPicPr>
            <a:picLocks noChangeAspect="1"/>
          </p:cNvPicPr>
          <p:nvPr/>
        </p:nvPicPr>
        <p:blipFill>
          <a:blip r:embed="rId6"/>
          <a:stretch>
            <a:fillRect/>
          </a:stretch>
        </p:blipFill>
        <p:spPr>
          <a:xfrm>
            <a:off x="8923638" y="2157834"/>
            <a:ext cx="1291326" cy="1241500"/>
          </a:xfrm>
          <a:prstGeom prst="rect">
            <a:avLst/>
          </a:prstGeom>
          <a:effectLst>
            <a:glow rad="228600">
              <a:schemeClr val="accent4">
                <a:satMod val="175000"/>
                <a:alpha val="40000"/>
              </a:schemeClr>
            </a:glow>
          </a:effectLst>
        </p:spPr>
      </p:pic>
      <p:sp>
        <p:nvSpPr>
          <p:cNvPr id="65" name="減算 64"/>
          <p:cNvSpPr/>
          <p:nvPr/>
        </p:nvSpPr>
        <p:spPr>
          <a:xfrm rot="5400000">
            <a:off x="3885849" y="3021895"/>
            <a:ext cx="4157548" cy="793636"/>
          </a:xfrm>
          <a:prstGeom prst="mathMinus">
            <a:avLst/>
          </a:prstGeom>
          <a:solidFill>
            <a:srgbClr val="C00000"/>
          </a:solid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65088" y="3075881"/>
            <a:ext cx="615553" cy="1287146"/>
          </a:xfrm>
          <a:prstGeom prst="rect">
            <a:avLst/>
          </a:prstGeom>
          <a:noFill/>
        </p:spPr>
        <p:txBody>
          <a:bodyPr vert="eaVert" wrap="square" rtlCol="0">
            <a:spAutoFit/>
          </a:bodyPr>
          <a:lstStyle/>
          <a:p>
            <a:pPr algn="ctr"/>
            <a:r>
              <a:rPr lang="ja-JP" altLang="en-US" sz="2800" dirty="0" smtClean="0">
                <a:solidFill>
                  <a:srgbClr val="C00000"/>
                </a:solidFill>
                <a:latin typeface="UD デジタル 教科書体 NK-B" panose="02020700000000000000" pitchFamily="18" charset="-128"/>
                <a:ea typeface="UD デジタル 教科書体 NK-B" panose="02020700000000000000" pitchFamily="18" charset="-128"/>
              </a:rPr>
              <a:t>塩基対</a:t>
            </a:r>
            <a:endParaRPr kumimoji="1" lang="ja-JP" altLang="en-US" sz="28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10" name="テキスト ボックス 9"/>
          <p:cNvSpPr txBox="1"/>
          <p:nvPr/>
        </p:nvSpPr>
        <p:spPr>
          <a:xfrm>
            <a:off x="1378434" y="2764321"/>
            <a:ext cx="1169773" cy="523220"/>
          </a:xfrm>
          <a:prstGeom prst="rect">
            <a:avLst/>
          </a:prstGeom>
          <a:noFill/>
        </p:spPr>
        <p:txBody>
          <a:bodyPr wrap="square" rtlCol="0">
            <a:spAutoFit/>
          </a:bodyPr>
          <a:lstStyle/>
          <a:p>
            <a:pPr algn="ctr"/>
            <a:r>
              <a:rPr kumimoji="1" lang="en-US" altLang="ja-JP" sz="2800" dirty="0" smtClean="0">
                <a:latin typeface="UD デジタル 教科書体 NK-B" panose="02020700000000000000" pitchFamily="18" charset="-128"/>
                <a:ea typeface="UD デジタル 教科書体 NK-B" panose="02020700000000000000" pitchFamily="18" charset="-128"/>
              </a:rPr>
              <a:t>DNA</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67" name="テキスト ボックス 66"/>
          <p:cNvSpPr txBox="1"/>
          <p:nvPr/>
        </p:nvSpPr>
        <p:spPr>
          <a:xfrm>
            <a:off x="6320530" y="3049690"/>
            <a:ext cx="615553" cy="1287146"/>
          </a:xfrm>
          <a:prstGeom prst="rect">
            <a:avLst/>
          </a:prstGeom>
          <a:noFill/>
        </p:spPr>
        <p:txBody>
          <a:bodyPr vert="eaVert" wrap="square" rtlCol="0">
            <a:spAutoFit/>
          </a:bodyPr>
          <a:lstStyle/>
          <a:p>
            <a:pPr algn="ctr"/>
            <a:r>
              <a:rPr lang="ja-JP" altLang="en-US" sz="2800" dirty="0" smtClean="0">
                <a:solidFill>
                  <a:srgbClr val="C00000"/>
                </a:solidFill>
                <a:latin typeface="UD デジタル 教科書体 NK-B" panose="02020700000000000000" pitchFamily="18" charset="-128"/>
                <a:ea typeface="UD デジタル 教科書体 NK-B" panose="02020700000000000000" pitchFamily="18" charset="-128"/>
              </a:rPr>
              <a:t>塩基対</a:t>
            </a:r>
            <a:endParaRPr kumimoji="1" lang="ja-JP" altLang="en-US" sz="28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68" name="テキスト ボックス 67"/>
          <p:cNvSpPr txBox="1"/>
          <p:nvPr/>
        </p:nvSpPr>
        <p:spPr>
          <a:xfrm>
            <a:off x="6033876" y="2738130"/>
            <a:ext cx="1169773" cy="523220"/>
          </a:xfrm>
          <a:prstGeom prst="rect">
            <a:avLst/>
          </a:prstGeom>
          <a:noFill/>
        </p:spPr>
        <p:txBody>
          <a:bodyPr wrap="square" rtlCol="0">
            <a:spAutoFit/>
          </a:bodyPr>
          <a:lstStyle/>
          <a:p>
            <a:pPr algn="ctr"/>
            <a:r>
              <a:rPr kumimoji="1" lang="en-US" altLang="ja-JP" sz="2800" dirty="0" smtClean="0">
                <a:latin typeface="UD デジタル 教科書体 NK-B" panose="02020700000000000000" pitchFamily="18" charset="-128"/>
                <a:ea typeface="UD デジタル 教科書体 NK-B" panose="02020700000000000000" pitchFamily="18" charset="-128"/>
              </a:rPr>
              <a:t>RNA</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11" name="太陽 10"/>
          <p:cNvSpPr/>
          <p:nvPr/>
        </p:nvSpPr>
        <p:spPr>
          <a:xfrm>
            <a:off x="1738086" y="2407673"/>
            <a:ext cx="469556" cy="437929"/>
          </a:xfrm>
          <a:prstGeom prst="sun">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星 6 1"/>
          <p:cNvSpPr/>
          <p:nvPr/>
        </p:nvSpPr>
        <p:spPr>
          <a:xfrm>
            <a:off x="6367916" y="2254113"/>
            <a:ext cx="456047" cy="456376"/>
          </a:xfrm>
          <a:prstGeom prst="star6">
            <a:avLst/>
          </a:prstGeom>
          <a:solidFill>
            <a:srgbClr val="FF0000"/>
          </a:solidFill>
          <a:ln w="28575">
            <a:solidFill>
              <a:schemeClr val="accent4">
                <a:lumMod val="40000"/>
                <a:lumOff val="60000"/>
              </a:schemeClr>
            </a:solidFill>
          </a:ln>
          <a:effectLst>
            <a:glow rad="63500">
              <a:schemeClr val="accent2">
                <a:satMod val="175000"/>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p:cNvSpPr/>
          <p:nvPr/>
        </p:nvSpPr>
        <p:spPr>
          <a:xfrm>
            <a:off x="1441621" y="1804086"/>
            <a:ext cx="9102811" cy="3196282"/>
          </a:xfrm>
          <a:prstGeom prst="roundRect">
            <a:avLst>
              <a:gd name="adj" fmla="val 10739"/>
            </a:avLst>
          </a:prstGeom>
          <a:noFill/>
          <a:ln w="9525">
            <a:solidFill>
              <a:srgbClr val="C00000"/>
            </a:solidFill>
            <a:prstDash val="sysDot"/>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8712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p:cNvPicPr/>
          <p:nvPr/>
        </p:nvPicPr>
        <p:blipFill>
          <a:blip r:embed="rId2">
            <a:extLst>
              <a:ext uri="{28A0092B-C50C-407E-A947-70E740481C1C}">
                <a14:useLocalDpi xmlns:a14="http://schemas.microsoft.com/office/drawing/2010/main" val="0"/>
              </a:ext>
            </a:extLst>
          </a:blip>
          <a:srcRect/>
          <a:stretch>
            <a:fillRect/>
          </a:stretch>
        </p:blipFill>
        <p:spPr bwMode="auto">
          <a:xfrm>
            <a:off x="-3869" y="1887097"/>
            <a:ext cx="8958395" cy="3338066"/>
          </a:xfrm>
          <a:prstGeom prst="rect">
            <a:avLst/>
          </a:prstGeom>
          <a:noFill/>
          <a:ln>
            <a:noFill/>
          </a:ln>
        </p:spPr>
      </p:pic>
      <p:pic>
        <p:nvPicPr>
          <p:cNvPr id="4" name="図 3"/>
          <p:cNvPicPr>
            <a:picLocks noChangeAspect="1"/>
          </p:cNvPicPr>
          <p:nvPr/>
        </p:nvPicPr>
        <p:blipFill>
          <a:blip r:embed="rId3"/>
          <a:stretch>
            <a:fillRect/>
          </a:stretch>
        </p:blipFill>
        <p:spPr>
          <a:xfrm>
            <a:off x="8954526" y="1493284"/>
            <a:ext cx="3515089" cy="4252824"/>
          </a:xfrm>
          <a:prstGeom prst="rect">
            <a:avLst/>
          </a:prstGeom>
        </p:spPr>
      </p:pic>
      <p:pic>
        <p:nvPicPr>
          <p:cNvPr id="5" name="図 4"/>
          <p:cNvPicPr>
            <a:picLocks noChangeAspect="1"/>
          </p:cNvPicPr>
          <p:nvPr/>
        </p:nvPicPr>
        <p:blipFill>
          <a:blip r:embed="rId4"/>
          <a:stretch>
            <a:fillRect/>
          </a:stretch>
        </p:blipFill>
        <p:spPr>
          <a:xfrm>
            <a:off x="1998482" y="574660"/>
            <a:ext cx="3261232" cy="1229934"/>
          </a:xfrm>
          <a:prstGeom prst="rect">
            <a:avLst/>
          </a:prstGeom>
        </p:spPr>
      </p:pic>
    </p:spTree>
    <p:extLst>
      <p:ext uri="{BB962C8B-B14F-4D97-AF65-F5344CB8AC3E}">
        <p14:creationId xmlns:p14="http://schemas.microsoft.com/office/powerpoint/2010/main" val="2285118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p:cNvPicPr>
            <a:picLocks noChangeAspect="1"/>
          </p:cNvPicPr>
          <p:nvPr/>
        </p:nvPicPr>
        <p:blipFill>
          <a:blip r:embed="rId2"/>
          <a:stretch>
            <a:fillRect/>
          </a:stretch>
        </p:blipFill>
        <p:spPr>
          <a:xfrm>
            <a:off x="5493661" y="1821920"/>
            <a:ext cx="1853535" cy="1645996"/>
          </a:xfrm>
          <a:prstGeom prst="rect">
            <a:avLst/>
          </a:prstGeom>
        </p:spPr>
      </p:pic>
      <p:sp>
        <p:nvSpPr>
          <p:cNvPr id="34" name="角丸四角形 33"/>
          <p:cNvSpPr/>
          <p:nvPr/>
        </p:nvSpPr>
        <p:spPr>
          <a:xfrm>
            <a:off x="8252063" y="4280979"/>
            <a:ext cx="2505064" cy="1517484"/>
          </a:xfrm>
          <a:prstGeom prst="roundRect">
            <a:avLst/>
          </a:prstGeom>
          <a:solidFill>
            <a:schemeClr val="accent4">
              <a:lumMod val="50000"/>
            </a:schemeClr>
          </a:solidFill>
          <a:ln w="3175">
            <a:noFill/>
          </a:ln>
          <a:effectLst>
            <a:glow rad="228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979576" y="4308536"/>
            <a:ext cx="3225328" cy="1489927"/>
          </a:xfrm>
          <a:prstGeom prst="roundRect">
            <a:avLst/>
          </a:prstGeom>
          <a:solidFill>
            <a:schemeClr val="accent4">
              <a:lumMod val="75000"/>
            </a:schemeClr>
          </a:solidFill>
          <a:ln w="38100">
            <a:solidFill>
              <a:schemeClr val="accent6">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4681810" y="4299110"/>
            <a:ext cx="3217039" cy="1499354"/>
          </a:xfrm>
          <a:prstGeom prst="roundRect">
            <a:avLst/>
          </a:prstGeom>
          <a:solidFill>
            <a:schemeClr val="accent2">
              <a:lumMod val="75000"/>
            </a:schemeClr>
          </a:solidFill>
          <a:ln w="38100">
            <a:solidFill>
              <a:srgbClr val="C0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1229329" y="4754192"/>
            <a:ext cx="1568918" cy="664143"/>
          </a:xfrm>
          <a:prstGeom prst="roundRect">
            <a:avLst/>
          </a:prstGeom>
          <a:solidFill>
            <a:schemeClr val="accent2">
              <a:lumMod val="75000"/>
            </a:schemeClr>
          </a:solid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DNA</a:t>
            </a:r>
          </a:p>
          <a:p>
            <a:pPr algn="ctr"/>
            <a:r>
              <a:rPr lang="ja-JP" altLang="en-US" b="1" dirty="0" smtClean="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21" name="角丸四角形 20"/>
          <p:cNvSpPr/>
          <p:nvPr/>
        </p:nvSpPr>
        <p:spPr>
          <a:xfrm>
            <a:off x="5424754" y="4039985"/>
            <a:ext cx="1736865" cy="48957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リボソーム</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22" name="角丸四角形 21"/>
          <p:cNvSpPr/>
          <p:nvPr/>
        </p:nvSpPr>
        <p:spPr>
          <a:xfrm>
            <a:off x="6134124" y="4770157"/>
            <a:ext cx="1526800" cy="623236"/>
          </a:xfrm>
          <a:prstGeom prst="roundRect">
            <a:avLst/>
          </a:prstGeom>
          <a:solidFill>
            <a:schemeClr val="accent4">
              <a:lumMod val="60000"/>
              <a:lumOff val="40000"/>
            </a:schemeClr>
          </a:solidFill>
          <a:ln w="19050">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3" name="角丸四角形 22"/>
          <p:cNvSpPr/>
          <p:nvPr/>
        </p:nvSpPr>
        <p:spPr>
          <a:xfrm>
            <a:off x="8590329" y="4782368"/>
            <a:ext cx="1901791" cy="623236"/>
          </a:xfrm>
          <a:prstGeom prst="roundRect">
            <a:avLst/>
          </a:prstGeom>
          <a:solidFill>
            <a:srgbClr val="FFFF00"/>
          </a:solidFill>
          <a:ln w="28575">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en-US" altLang="ja-JP"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b="1" dirty="0" smtClean="0">
                <a:solidFill>
                  <a:schemeClr val="tx1"/>
                </a:solidFill>
                <a:latin typeface="Meiryo UI" panose="020B0604030504040204" pitchFamily="50" charset="-128"/>
                <a:ea typeface="Meiryo UI" panose="020B0604030504040204" pitchFamily="50" charset="-128"/>
              </a:rPr>
              <a:t>翻訳後修飾</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4" name="右矢印 23"/>
          <p:cNvSpPr/>
          <p:nvPr/>
        </p:nvSpPr>
        <p:spPr>
          <a:xfrm>
            <a:off x="2867086" y="4937662"/>
            <a:ext cx="708350"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3635801" y="4763336"/>
            <a:ext cx="1568918" cy="664143"/>
          </a:xfrm>
          <a:prstGeom prst="roundRect">
            <a:avLst/>
          </a:prstGeom>
          <a:solidFill>
            <a:srgbClr val="FFC000"/>
          </a:solidFill>
          <a:ln>
            <a:noFill/>
          </a:ln>
          <a:effectLst>
            <a:glow rad="2286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slop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smtClean="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6" name="右矢印 25"/>
          <p:cNvSpPr/>
          <p:nvPr/>
        </p:nvSpPr>
        <p:spPr>
          <a:xfrm>
            <a:off x="5273558" y="4939079"/>
            <a:ext cx="788899"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3672894" y="5093986"/>
            <a:ext cx="1539578" cy="276999"/>
          </a:xfrm>
          <a:prstGeom prst="rect">
            <a:avLst/>
          </a:prstGeom>
          <a:effectLst>
            <a:glow rad="228600">
              <a:schemeClr val="accent4">
                <a:satMod val="175000"/>
                <a:alpha val="40000"/>
              </a:schemeClr>
            </a:glow>
          </a:effectLst>
        </p:spPr>
        <p:txBody>
          <a:bodyPr wrap="square">
            <a:spAutoFit/>
          </a:bodyPr>
          <a:lstStyle/>
          <a:p>
            <a:pPr algn="ctr"/>
            <a:r>
              <a:rPr lang="en-US" altLang="ja-JP" sz="1200" dirty="0" smtClean="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2846404" y="5215436"/>
            <a:ext cx="644990"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転写</a:t>
            </a:r>
            <a:endParaRPr kumimoji="1" lang="ja-JP" altLang="en-US" sz="16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5327168" y="5219673"/>
            <a:ext cx="644990"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翻訳</a:t>
            </a:r>
            <a:endParaRPr kumimoji="1" lang="ja-JP" altLang="en-US" sz="1600" b="1" dirty="0">
              <a:latin typeface="Meiryo UI" panose="020B0604030504040204" pitchFamily="50" charset="-128"/>
              <a:ea typeface="Meiryo UI" panose="020B0604030504040204" pitchFamily="50" charset="-128"/>
            </a:endParaRPr>
          </a:p>
        </p:txBody>
      </p:sp>
      <p:sp>
        <p:nvSpPr>
          <p:cNvPr id="30" name="右矢印 29"/>
          <p:cNvSpPr/>
          <p:nvPr/>
        </p:nvSpPr>
        <p:spPr>
          <a:xfrm>
            <a:off x="7717515" y="4937662"/>
            <a:ext cx="838535" cy="3003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076277" y="5076937"/>
            <a:ext cx="1539578" cy="276999"/>
          </a:xfrm>
          <a:prstGeom prst="rect">
            <a:avLst/>
          </a:prstGeom>
          <a:scene3d>
            <a:camera prst="orthographicFront"/>
            <a:lightRig rig="threePt" dir="t"/>
          </a:scene3d>
          <a:sp3d>
            <a:bevelT/>
          </a:sp3d>
        </p:spPr>
        <p:txBody>
          <a:bodyPr wrap="square">
            <a:spAutoFit/>
          </a:bodyPr>
          <a:lstStyle/>
          <a:p>
            <a:pPr algn="ctr"/>
            <a:r>
              <a:rPr lang="en-US" altLang="ja-JP" sz="1200" dirty="0" smtClean="0">
                <a:latin typeface="Meiryo UI" panose="020B0604030504040204" pitchFamily="50" charset="-128"/>
                <a:ea typeface="Meiryo UI" panose="020B0604030504040204" pitchFamily="50" charset="-128"/>
              </a:rPr>
              <a:t>Protein</a:t>
            </a:r>
            <a:endParaRPr lang="ja-JP" altLang="en-US" sz="1200" dirty="0">
              <a:latin typeface="Meiryo UI" panose="020B0604030504040204" pitchFamily="50" charset="-128"/>
              <a:ea typeface="Meiryo UI" panose="020B0604030504040204" pitchFamily="50" charset="-128"/>
            </a:endParaRPr>
          </a:p>
        </p:txBody>
      </p:sp>
      <p:sp>
        <p:nvSpPr>
          <p:cNvPr id="33" name="角丸四角形 32"/>
          <p:cNvSpPr/>
          <p:nvPr/>
        </p:nvSpPr>
        <p:spPr>
          <a:xfrm>
            <a:off x="2192179" y="4039734"/>
            <a:ext cx="800121" cy="489574"/>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核</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35" name="角丸四角形 34"/>
          <p:cNvSpPr/>
          <p:nvPr/>
        </p:nvSpPr>
        <p:spPr>
          <a:xfrm>
            <a:off x="8672791" y="4054323"/>
            <a:ext cx="1736865" cy="489574"/>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ゴルジ体</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2" name="正方形/長方形 1"/>
          <p:cNvSpPr/>
          <p:nvPr/>
        </p:nvSpPr>
        <p:spPr>
          <a:xfrm>
            <a:off x="8860829" y="3703454"/>
            <a:ext cx="1287532" cy="369332"/>
          </a:xfrm>
          <a:prstGeom prst="rect">
            <a:avLst/>
          </a:prstGeom>
        </p:spPr>
        <p:txBody>
          <a:bodyPr wrap="none">
            <a:spAutoFit/>
          </a:bodyPr>
          <a:lstStyle/>
          <a:p>
            <a:r>
              <a:rPr lang="en-US" altLang="ja-JP" dirty="0">
                <a:latin typeface="Bauhaus 93" panose="04030905020B02020C02" pitchFamily="82" charset="0"/>
              </a:rPr>
              <a:t>Golgi body</a:t>
            </a:r>
            <a:endParaRPr lang="ja-JP" altLang="en-US" dirty="0">
              <a:latin typeface="Bauhaus 93" panose="04030905020B02020C02" pitchFamily="82" charset="0"/>
            </a:endParaRPr>
          </a:p>
        </p:txBody>
      </p:sp>
      <p:sp>
        <p:nvSpPr>
          <p:cNvPr id="20" name="正方形/長方形 19"/>
          <p:cNvSpPr/>
          <p:nvPr/>
        </p:nvSpPr>
        <p:spPr>
          <a:xfrm>
            <a:off x="5649769" y="3672676"/>
            <a:ext cx="1281120" cy="400110"/>
          </a:xfrm>
          <a:prstGeom prst="rect">
            <a:avLst/>
          </a:prstGeom>
        </p:spPr>
        <p:txBody>
          <a:bodyPr wrap="none">
            <a:spAutoFit/>
          </a:bodyPr>
          <a:lstStyle/>
          <a:p>
            <a:r>
              <a:rPr lang="en-US" altLang="ja-JP" sz="2000" dirty="0" smtClean="0">
                <a:latin typeface="Bauhaus 93" panose="04030905020B02020C02" pitchFamily="82" charset="0"/>
              </a:rPr>
              <a:t>Ribosome</a:t>
            </a:r>
            <a:endParaRPr lang="ja-JP" altLang="en-US" sz="2000" dirty="0">
              <a:latin typeface="Bauhaus 93" panose="04030905020B02020C02" pitchFamily="82" charset="0"/>
            </a:endParaRPr>
          </a:p>
        </p:txBody>
      </p:sp>
      <p:sp>
        <p:nvSpPr>
          <p:cNvPr id="32" name="正方形/長方形 31"/>
          <p:cNvSpPr/>
          <p:nvPr/>
        </p:nvSpPr>
        <p:spPr>
          <a:xfrm>
            <a:off x="2059080" y="3663953"/>
            <a:ext cx="1066318" cy="400110"/>
          </a:xfrm>
          <a:prstGeom prst="rect">
            <a:avLst/>
          </a:prstGeom>
        </p:spPr>
        <p:txBody>
          <a:bodyPr wrap="none">
            <a:spAutoFit/>
          </a:bodyPr>
          <a:lstStyle/>
          <a:p>
            <a:r>
              <a:rPr lang="en-US" altLang="ja-JP" sz="2000" dirty="0" smtClean="0">
                <a:latin typeface="Bauhaus 93" panose="04030905020B02020C02" pitchFamily="82" charset="0"/>
              </a:rPr>
              <a:t>Nuclear</a:t>
            </a:r>
            <a:endParaRPr lang="ja-JP" altLang="en-US" sz="2000" dirty="0">
              <a:latin typeface="Bauhaus 93" panose="04030905020B02020C02" pitchFamily="82" charset="0"/>
            </a:endParaRPr>
          </a:p>
        </p:txBody>
      </p:sp>
      <p:pic>
        <p:nvPicPr>
          <p:cNvPr id="36" name="図 35"/>
          <p:cNvPicPr>
            <a:picLocks noChangeAspect="1"/>
          </p:cNvPicPr>
          <p:nvPr/>
        </p:nvPicPr>
        <p:blipFill>
          <a:blip r:embed="rId3"/>
          <a:stretch>
            <a:fillRect/>
          </a:stretch>
        </p:blipFill>
        <p:spPr>
          <a:xfrm>
            <a:off x="786774" y="1229189"/>
            <a:ext cx="2269746" cy="2469884"/>
          </a:xfrm>
          <a:prstGeom prst="rect">
            <a:avLst/>
          </a:prstGeom>
        </p:spPr>
      </p:pic>
      <p:pic>
        <p:nvPicPr>
          <p:cNvPr id="37" name="図 36"/>
          <p:cNvPicPr>
            <a:picLocks noChangeAspect="1"/>
          </p:cNvPicPr>
          <p:nvPr/>
        </p:nvPicPr>
        <p:blipFill>
          <a:blip r:embed="rId4"/>
          <a:stretch>
            <a:fillRect/>
          </a:stretch>
        </p:blipFill>
        <p:spPr>
          <a:xfrm>
            <a:off x="3432138" y="1436906"/>
            <a:ext cx="1513515" cy="2426429"/>
          </a:xfrm>
          <a:prstGeom prst="rect">
            <a:avLst/>
          </a:prstGeom>
        </p:spPr>
      </p:pic>
      <p:sp>
        <p:nvSpPr>
          <p:cNvPr id="38" name="右矢印 37"/>
          <p:cNvSpPr/>
          <p:nvPr/>
        </p:nvSpPr>
        <p:spPr>
          <a:xfrm>
            <a:off x="3149857" y="2435500"/>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5053454" y="2462504"/>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2229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p:cNvPicPr>
            <a:picLocks noChangeAspect="1"/>
          </p:cNvPicPr>
          <p:nvPr/>
        </p:nvPicPr>
        <p:blipFill>
          <a:blip r:embed="rId2"/>
          <a:stretch>
            <a:fillRect/>
          </a:stretch>
        </p:blipFill>
        <p:spPr>
          <a:xfrm>
            <a:off x="3737506" y="657995"/>
            <a:ext cx="2118501" cy="3396328"/>
          </a:xfrm>
          <a:prstGeom prst="rect">
            <a:avLst/>
          </a:prstGeom>
        </p:spPr>
      </p:pic>
      <p:pic>
        <p:nvPicPr>
          <p:cNvPr id="4" name="図 3"/>
          <p:cNvPicPr>
            <a:picLocks noChangeAspect="1"/>
          </p:cNvPicPr>
          <p:nvPr/>
        </p:nvPicPr>
        <p:blipFill>
          <a:blip r:embed="rId3"/>
          <a:stretch>
            <a:fillRect/>
          </a:stretch>
        </p:blipFill>
        <p:spPr>
          <a:xfrm>
            <a:off x="7801405" y="865661"/>
            <a:ext cx="3801066" cy="2937967"/>
          </a:xfrm>
          <a:prstGeom prst="rect">
            <a:avLst/>
          </a:prstGeom>
        </p:spPr>
      </p:pic>
      <p:sp>
        <p:nvSpPr>
          <p:cNvPr id="34" name="角丸四角形 33"/>
          <p:cNvSpPr/>
          <p:nvPr/>
        </p:nvSpPr>
        <p:spPr>
          <a:xfrm>
            <a:off x="8252063" y="4280979"/>
            <a:ext cx="2505064" cy="1517484"/>
          </a:xfrm>
          <a:prstGeom prst="roundRect">
            <a:avLst/>
          </a:prstGeom>
          <a:solidFill>
            <a:schemeClr val="accent4">
              <a:lumMod val="50000"/>
            </a:schemeClr>
          </a:solidFill>
          <a:ln w="3175">
            <a:noFill/>
          </a:ln>
          <a:effectLst>
            <a:glow rad="228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979576" y="4308536"/>
            <a:ext cx="3225328" cy="1489927"/>
          </a:xfrm>
          <a:prstGeom prst="roundRect">
            <a:avLst/>
          </a:prstGeom>
          <a:solidFill>
            <a:schemeClr val="accent4">
              <a:lumMod val="75000"/>
            </a:schemeClr>
          </a:solidFill>
          <a:ln w="38100">
            <a:solidFill>
              <a:schemeClr val="accent6">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4681810" y="4299110"/>
            <a:ext cx="3217039" cy="1499354"/>
          </a:xfrm>
          <a:prstGeom prst="roundRect">
            <a:avLst/>
          </a:prstGeom>
          <a:solidFill>
            <a:schemeClr val="accent2">
              <a:lumMod val="75000"/>
            </a:schemeClr>
          </a:solidFill>
          <a:ln w="38100">
            <a:solidFill>
              <a:srgbClr val="C0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1229329" y="4754192"/>
            <a:ext cx="1568918" cy="664143"/>
          </a:xfrm>
          <a:prstGeom prst="roundRect">
            <a:avLst/>
          </a:prstGeom>
          <a:solidFill>
            <a:schemeClr val="accent2">
              <a:lumMod val="75000"/>
            </a:schemeClr>
          </a:solid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DNA</a:t>
            </a:r>
          </a:p>
          <a:p>
            <a:pPr algn="ctr"/>
            <a:r>
              <a:rPr lang="ja-JP" altLang="en-US" b="1" dirty="0" smtClean="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21" name="角丸四角形 20"/>
          <p:cNvSpPr/>
          <p:nvPr/>
        </p:nvSpPr>
        <p:spPr>
          <a:xfrm>
            <a:off x="5424754" y="4039985"/>
            <a:ext cx="1736865" cy="48957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リボソーム</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22" name="角丸四角形 21"/>
          <p:cNvSpPr/>
          <p:nvPr/>
        </p:nvSpPr>
        <p:spPr>
          <a:xfrm>
            <a:off x="6134124" y="4770157"/>
            <a:ext cx="1526800" cy="623236"/>
          </a:xfrm>
          <a:prstGeom prst="roundRect">
            <a:avLst/>
          </a:prstGeom>
          <a:solidFill>
            <a:schemeClr val="accent4">
              <a:lumMod val="60000"/>
              <a:lumOff val="40000"/>
            </a:schemeClr>
          </a:solidFill>
          <a:ln w="19050">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3" name="角丸四角形 22"/>
          <p:cNvSpPr/>
          <p:nvPr/>
        </p:nvSpPr>
        <p:spPr>
          <a:xfrm>
            <a:off x="8590329" y="4782368"/>
            <a:ext cx="1901791" cy="623236"/>
          </a:xfrm>
          <a:prstGeom prst="roundRect">
            <a:avLst/>
          </a:prstGeom>
          <a:solidFill>
            <a:srgbClr val="FFFF00"/>
          </a:solidFill>
          <a:ln w="28575">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en-US" altLang="ja-JP"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b="1" dirty="0" smtClean="0">
                <a:solidFill>
                  <a:schemeClr val="tx1"/>
                </a:solidFill>
                <a:latin typeface="Meiryo UI" panose="020B0604030504040204" pitchFamily="50" charset="-128"/>
                <a:ea typeface="Meiryo UI" panose="020B0604030504040204" pitchFamily="50" charset="-128"/>
              </a:rPr>
              <a:t>翻訳後修飾</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4" name="右矢印 23"/>
          <p:cNvSpPr/>
          <p:nvPr/>
        </p:nvSpPr>
        <p:spPr>
          <a:xfrm>
            <a:off x="2867086" y="4937662"/>
            <a:ext cx="708350"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3635801" y="4763336"/>
            <a:ext cx="1568918" cy="664143"/>
          </a:xfrm>
          <a:prstGeom prst="roundRect">
            <a:avLst/>
          </a:prstGeom>
          <a:solidFill>
            <a:srgbClr val="FFC000"/>
          </a:solidFill>
          <a:ln>
            <a:noFill/>
          </a:ln>
          <a:effectLst>
            <a:glow rad="2286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slop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2000" b="1" dirty="0" smtClean="0">
                <a:solidFill>
                  <a:schemeClr val="tx1"/>
                </a:solidFill>
                <a:latin typeface="Meiryo UI" panose="020B0604030504040204" pitchFamily="50" charset="-128"/>
                <a:ea typeface="Meiryo UI" panose="020B0604030504040204" pitchFamily="50" charset="-128"/>
              </a:rPr>
              <a:t>mRNA</a:t>
            </a:r>
            <a:endParaRPr kumimoji="1" lang="ja-JP" altLang="en-US" sz="2000" b="1" dirty="0">
              <a:solidFill>
                <a:schemeClr val="tx1"/>
              </a:solidFill>
              <a:latin typeface="Meiryo UI" panose="020B0604030504040204" pitchFamily="50" charset="-128"/>
              <a:ea typeface="Meiryo UI" panose="020B0604030504040204" pitchFamily="50" charset="-128"/>
            </a:endParaRPr>
          </a:p>
        </p:txBody>
      </p:sp>
      <p:sp>
        <p:nvSpPr>
          <p:cNvPr id="26" name="右矢印 25"/>
          <p:cNvSpPr/>
          <p:nvPr/>
        </p:nvSpPr>
        <p:spPr>
          <a:xfrm>
            <a:off x="5273558" y="4939079"/>
            <a:ext cx="788899"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3672894" y="5093986"/>
            <a:ext cx="1539578" cy="276999"/>
          </a:xfrm>
          <a:prstGeom prst="rect">
            <a:avLst/>
          </a:prstGeom>
          <a:effectLst>
            <a:glow rad="228600">
              <a:schemeClr val="accent4">
                <a:satMod val="175000"/>
                <a:alpha val="40000"/>
              </a:schemeClr>
            </a:glow>
          </a:effectLst>
        </p:spPr>
        <p:txBody>
          <a:bodyPr wrap="square">
            <a:spAutoFit/>
          </a:bodyPr>
          <a:lstStyle/>
          <a:p>
            <a:pPr algn="ctr"/>
            <a:r>
              <a:rPr lang="en-US" altLang="ja-JP" sz="1200" dirty="0" smtClean="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2846404" y="5215436"/>
            <a:ext cx="644990"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転写</a:t>
            </a:r>
            <a:endParaRPr kumimoji="1" lang="ja-JP" altLang="en-US" sz="16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5327168" y="5219673"/>
            <a:ext cx="644990"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翻訳</a:t>
            </a:r>
            <a:endParaRPr kumimoji="1" lang="ja-JP" altLang="en-US" sz="1600" b="1" dirty="0">
              <a:latin typeface="Meiryo UI" panose="020B0604030504040204" pitchFamily="50" charset="-128"/>
              <a:ea typeface="Meiryo UI" panose="020B0604030504040204" pitchFamily="50" charset="-128"/>
            </a:endParaRPr>
          </a:p>
        </p:txBody>
      </p:sp>
      <p:sp>
        <p:nvSpPr>
          <p:cNvPr id="30" name="右矢印 29"/>
          <p:cNvSpPr/>
          <p:nvPr/>
        </p:nvSpPr>
        <p:spPr>
          <a:xfrm>
            <a:off x="7717515" y="4937662"/>
            <a:ext cx="838535" cy="3003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076277" y="5076937"/>
            <a:ext cx="1539578" cy="276999"/>
          </a:xfrm>
          <a:prstGeom prst="rect">
            <a:avLst/>
          </a:prstGeom>
          <a:scene3d>
            <a:camera prst="orthographicFront"/>
            <a:lightRig rig="threePt" dir="t"/>
          </a:scene3d>
          <a:sp3d>
            <a:bevelT/>
          </a:sp3d>
        </p:spPr>
        <p:txBody>
          <a:bodyPr wrap="square">
            <a:spAutoFit/>
          </a:bodyPr>
          <a:lstStyle/>
          <a:p>
            <a:pPr algn="ctr"/>
            <a:r>
              <a:rPr lang="en-US" altLang="ja-JP" sz="1200" dirty="0" smtClean="0">
                <a:latin typeface="Meiryo UI" panose="020B0604030504040204" pitchFamily="50" charset="-128"/>
                <a:ea typeface="Meiryo UI" panose="020B0604030504040204" pitchFamily="50" charset="-128"/>
              </a:rPr>
              <a:t>Protein</a:t>
            </a:r>
            <a:endParaRPr lang="ja-JP" altLang="en-US" sz="1200" dirty="0">
              <a:latin typeface="Meiryo UI" panose="020B0604030504040204" pitchFamily="50" charset="-128"/>
              <a:ea typeface="Meiryo UI" panose="020B0604030504040204" pitchFamily="50" charset="-128"/>
            </a:endParaRPr>
          </a:p>
        </p:txBody>
      </p:sp>
      <p:sp>
        <p:nvSpPr>
          <p:cNvPr id="33" name="角丸四角形 32"/>
          <p:cNvSpPr/>
          <p:nvPr/>
        </p:nvSpPr>
        <p:spPr>
          <a:xfrm>
            <a:off x="2192179" y="4039734"/>
            <a:ext cx="800121" cy="489574"/>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核</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35" name="角丸四角形 34"/>
          <p:cNvSpPr/>
          <p:nvPr/>
        </p:nvSpPr>
        <p:spPr>
          <a:xfrm>
            <a:off x="8672791" y="4054323"/>
            <a:ext cx="1736865" cy="489574"/>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ゴルジ体</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2" name="正方形/長方形 1"/>
          <p:cNvSpPr/>
          <p:nvPr/>
        </p:nvSpPr>
        <p:spPr>
          <a:xfrm>
            <a:off x="8860829" y="3703454"/>
            <a:ext cx="1287532" cy="369332"/>
          </a:xfrm>
          <a:prstGeom prst="rect">
            <a:avLst/>
          </a:prstGeom>
        </p:spPr>
        <p:txBody>
          <a:bodyPr wrap="none">
            <a:spAutoFit/>
          </a:bodyPr>
          <a:lstStyle/>
          <a:p>
            <a:r>
              <a:rPr lang="en-US" altLang="ja-JP" dirty="0">
                <a:latin typeface="Bauhaus 93" panose="04030905020B02020C02" pitchFamily="82" charset="0"/>
              </a:rPr>
              <a:t>Golgi body</a:t>
            </a:r>
            <a:endParaRPr lang="ja-JP" altLang="en-US" dirty="0">
              <a:latin typeface="Bauhaus 93" panose="04030905020B02020C02" pitchFamily="82" charset="0"/>
            </a:endParaRPr>
          </a:p>
        </p:txBody>
      </p:sp>
      <p:sp>
        <p:nvSpPr>
          <p:cNvPr id="20" name="正方形/長方形 19"/>
          <p:cNvSpPr/>
          <p:nvPr/>
        </p:nvSpPr>
        <p:spPr>
          <a:xfrm>
            <a:off x="5608554" y="3672676"/>
            <a:ext cx="1281120" cy="400110"/>
          </a:xfrm>
          <a:prstGeom prst="rect">
            <a:avLst/>
          </a:prstGeom>
        </p:spPr>
        <p:txBody>
          <a:bodyPr wrap="none">
            <a:spAutoFit/>
          </a:bodyPr>
          <a:lstStyle/>
          <a:p>
            <a:r>
              <a:rPr lang="en-US" altLang="ja-JP" sz="2000" dirty="0" smtClean="0">
                <a:latin typeface="Bauhaus 93" panose="04030905020B02020C02" pitchFamily="82" charset="0"/>
              </a:rPr>
              <a:t>Ribosome</a:t>
            </a:r>
            <a:endParaRPr lang="ja-JP" altLang="en-US" sz="2000" dirty="0">
              <a:latin typeface="Bauhaus 93" panose="04030905020B02020C02" pitchFamily="82" charset="0"/>
            </a:endParaRPr>
          </a:p>
        </p:txBody>
      </p:sp>
      <p:sp>
        <p:nvSpPr>
          <p:cNvPr id="32" name="正方形/長方形 31"/>
          <p:cNvSpPr/>
          <p:nvPr/>
        </p:nvSpPr>
        <p:spPr>
          <a:xfrm>
            <a:off x="2059080" y="3663953"/>
            <a:ext cx="1066318" cy="400110"/>
          </a:xfrm>
          <a:prstGeom prst="rect">
            <a:avLst/>
          </a:prstGeom>
        </p:spPr>
        <p:txBody>
          <a:bodyPr wrap="none">
            <a:spAutoFit/>
          </a:bodyPr>
          <a:lstStyle/>
          <a:p>
            <a:r>
              <a:rPr lang="en-US" altLang="ja-JP" sz="2000" dirty="0" smtClean="0">
                <a:latin typeface="Bauhaus 93" panose="04030905020B02020C02" pitchFamily="82" charset="0"/>
              </a:rPr>
              <a:t>Nuclear</a:t>
            </a:r>
            <a:endParaRPr lang="ja-JP" altLang="en-US" sz="2000" dirty="0">
              <a:latin typeface="Bauhaus 93" panose="04030905020B02020C02" pitchFamily="82" charset="0"/>
            </a:endParaRPr>
          </a:p>
        </p:txBody>
      </p:sp>
      <p:pic>
        <p:nvPicPr>
          <p:cNvPr id="36" name="図 35"/>
          <p:cNvPicPr>
            <a:picLocks noChangeAspect="1"/>
          </p:cNvPicPr>
          <p:nvPr/>
        </p:nvPicPr>
        <p:blipFill>
          <a:blip r:embed="rId4"/>
          <a:stretch>
            <a:fillRect/>
          </a:stretch>
        </p:blipFill>
        <p:spPr>
          <a:xfrm>
            <a:off x="226694" y="338160"/>
            <a:ext cx="3196859" cy="3478746"/>
          </a:xfrm>
          <a:prstGeom prst="rect">
            <a:avLst/>
          </a:prstGeom>
        </p:spPr>
      </p:pic>
      <p:sp>
        <p:nvSpPr>
          <p:cNvPr id="38" name="右矢印 37"/>
          <p:cNvSpPr/>
          <p:nvPr/>
        </p:nvSpPr>
        <p:spPr>
          <a:xfrm>
            <a:off x="3575436" y="2046186"/>
            <a:ext cx="379842"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5712530" y="2046185"/>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71672" y="370179"/>
            <a:ext cx="2339102" cy="461665"/>
          </a:xfrm>
          <a:prstGeom prst="rect">
            <a:avLst/>
          </a:prstGeom>
        </p:spPr>
        <p:txBody>
          <a:bodyPr wrap="none">
            <a:spAutoFit/>
          </a:bodyPr>
          <a:lstStyle/>
          <a:p>
            <a:pPr algn="ctr"/>
            <a:r>
              <a:rPr lang="en-US" altLang="ja-JP" sz="1600" b="1" dirty="0" smtClean="0">
                <a:latin typeface="Meiryo UI" panose="020B0604030504040204" pitchFamily="50" charset="-128"/>
                <a:ea typeface="Meiryo UI" panose="020B0604030504040204" pitchFamily="50" charset="-128"/>
              </a:rPr>
              <a:t>SpCas9</a:t>
            </a:r>
            <a:r>
              <a:rPr lang="ja-JP" altLang="en-US" sz="1600" b="1" dirty="0" smtClean="0">
                <a:latin typeface="Meiryo UI" panose="020B0604030504040204" pitchFamily="50" charset="-128"/>
                <a:ea typeface="Meiryo UI" panose="020B0604030504040204" pitchFamily="50" charset="-128"/>
              </a:rPr>
              <a:t>タンパク質</a:t>
            </a:r>
            <a:endParaRPr lang="en-US" altLang="ja-JP" sz="1600" b="1" dirty="0" smtClean="0">
              <a:latin typeface="Meiryo UI" panose="020B0604030504040204" pitchFamily="50" charset="-128"/>
              <a:ea typeface="Meiryo UI" panose="020B0604030504040204" pitchFamily="50" charset="-128"/>
            </a:endParaRPr>
          </a:p>
          <a:p>
            <a:pPr algn="ctr"/>
            <a:r>
              <a:rPr lang="en-US" altLang="ja-JP" sz="800" dirty="0" smtClean="0">
                <a:latin typeface="Meiryo UI" panose="020B0604030504040204" pitchFamily="50" charset="-128"/>
                <a:ea typeface="Meiryo UI" panose="020B0604030504040204" pitchFamily="50" charset="-128"/>
              </a:rPr>
              <a:t>http</a:t>
            </a:r>
            <a:r>
              <a:rPr lang="en-US" altLang="ja-JP" sz="800" dirty="0">
                <a:latin typeface="Meiryo UI" panose="020B0604030504040204" pitchFamily="50" charset="-128"/>
                <a:ea typeface="Meiryo UI" panose="020B0604030504040204" pitchFamily="50" charset="-128"/>
              </a:rPr>
              <a:t>://first.lifesciencedb.jp/archives/11643</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240639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2760963" y="388653"/>
            <a:ext cx="961270" cy="1062943"/>
          </a:xfrm>
          <a:prstGeom prst="rect">
            <a:avLst/>
          </a:prstGeom>
        </p:spPr>
      </p:pic>
      <p:pic>
        <p:nvPicPr>
          <p:cNvPr id="19" name="図 18"/>
          <p:cNvPicPr>
            <a:picLocks noChangeAspect="1"/>
          </p:cNvPicPr>
          <p:nvPr/>
        </p:nvPicPr>
        <p:blipFill>
          <a:blip r:embed="rId3"/>
          <a:stretch>
            <a:fillRect/>
          </a:stretch>
        </p:blipFill>
        <p:spPr>
          <a:xfrm>
            <a:off x="1674070" y="367650"/>
            <a:ext cx="1086893" cy="1059143"/>
          </a:xfrm>
          <a:prstGeom prst="rect">
            <a:avLst/>
          </a:prstGeom>
        </p:spPr>
      </p:pic>
      <p:pic>
        <p:nvPicPr>
          <p:cNvPr id="20" name="図 19"/>
          <p:cNvPicPr>
            <a:picLocks noChangeAspect="1"/>
          </p:cNvPicPr>
          <p:nvPr/>
        </p:nvPicPr>
        <p:blipFill>
          <a:blip r:embed="rId4"/>
          <a:stretch>
            <a:fillRect/>
          </a:stretch>
        </p:blipFill>
        <p:spPr>
          <a:xfrm>
            <a:off x="2772776" y="1799765"/>
            <a:ext cx="742061" cy="1130291"/>
          </a:xfrm>
          <a:prstGeom prst="rect">
            <a:avLst/>
          </a:prstGeom>
        </p:spPr>
      </p:pic>
      <p:pic>
        <p:nvPicPr>
          <p:cNvPr id="21" name="図 20"/>
          <p:cNvPicPr>
            <a:picLocks noChangeAspect="1"/>
          </p:cNvPicPr>
          <p:nvPr/>
        </p:nvPicPr>
        <p:blipFill>
          <a:blip r:embed="rId5"/>
          <a:stretch>
            <a:fillRect/>
          </a:stretch>
        </p:blipFill>
        <p:spPr>
          <a:xfrm>
            <a:off x="1764909" y="1725267"/>
            <a:ext cx="912599" cy="1190575"/>
          </a:xfrm>
          <a:prstGeom prst="rect">
            <a:avLst/>
          </a:prstGeom>
        </p:spPr>
      </p:pic>
      <p:pic>
        <p:nvPicPr>
          <p:cNvPr id="22" name="Picture 3" descr="RNApoly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5296" y="3511099"/>
            <a:ext cx="3263963" cy="33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00" descr="figure-01-02.jpg                                               0002D558projects                       B63F167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383103">
            <a:off x="2549442" y="1111657"/>
            <a:ext cx="3278726" cy="1016238"/>
          </a:xfrm>
          <a:prstGeom prst="rect">
            <a:avLst/>
          </a:prstGeom>
          <a:noFill/>
          <a:extLst>
            <a:ext uri="{909E8E84-426E-40DD-AFC4-6F175D3DCCD1}">
              <a14:hiddenFill xmlns:a14="http://schemas.microsoft.com/office/drawing/2010/main">
                <a:solidFill>
                  <a:srgbClr val="FFFFFF"/>
                </a:solidFill>
              </a14:hiddenFill>
            </a:ext>
          </a:extLst>
        </p:spPr>
      </p:pic>
      <p:sp>
        <p:nvSpPr>
          <p:cNvPr id="24" name="角丸四角形 23"/>
          <p:cNvSpPr/>
          <p:nvPr/>
        </p:nvSpPr>
        <p:spPr>
          <a:xfrm>
            <a:off x="2115790" y="3032012"/>
            <a:ext cx="1568918" cy="664143"/>
          </a:xfrm>
          <a:prstGeom prst="round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DNA</a:t>
            </a:r>
          </a:p>
          <a:p>
            <a:pPr algn="ctr"/>
            <a:r>
              <a:rPr lang="ja-JP" altLang="en-US" b="1" dirty="0" smtClean="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25" name="角丸四角形 24"/>
          <p:cNvSpPr/>
          <p:nvPr/>
        </p:nvSpPr>
        <p:spPr>
          <a:xfrm>
            <a:off x="6848135" y="3058198"/>
            <a:ext cx="1644281" cy="623236"/>
          </a:xfrm>
          <a:prstGeom prst="roundRect">
            <a:avLst/>
          </a:prstGeom>
          <a:solidFill>
            <a:schemeClr val="accent4">
              <a:lumMod val="60000"/>
              <a:lumOff val="4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6" name="右矢印 25"/>
          <p:cNvSpPr/>
          <p:nvPr/>
        </p:nvSpPr>
        <p:spPr>
          <a:xfrm>
            <a:off x="3757038" y="3104572"/>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4467293" y="3041950"/>
            <a:ext cx="1568918" cy="664143"/>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smtClean="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8" name="正方形/長方形 27"/>
          <p:cNvSpPr/>
          <p:nvPr/>
        </p:nvSpPr>
        <p:spPr>
          <a:xfrm>
            <a:off x="4568496" y="3374021"/>
            <a:ext cx="1359668" cy="276999"/>
          </a:xfrm>
          <a:prstGeom prst="rect">
            <a:avLst/>
          </a:prstGeom>
        </p:spPr>
        <p:txBody>
          <a:bodyPr wrap="none">
            <a:spAutoFit/>
          </a:bodyPr>
          <a:lstStyle/>
          <a:p>
            <a:pPr algn="ctr"/>
            <a:r>
              <a:rPr lang="en-US" altLang="ja-JP" sz="1200" dirty="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3724660" y="3195683"/>
            <a:ext cx="644990" cy="338554"/>
          </a:xfrm>
          <a:prstGeom prst="rect">
            <a:avLst/>
          </a:prstGeom>
          <a:noFill/>
        </p:spPr>
        <p:txBody>
          <a:bodyPr wrap="square" rtlCol="0">
            <a:spAutoFit/>
          </a:bodyPr>
          <a:lstStyle/>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転写</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30" name="右矢印 29"/>
          <p:cNvSpPr/>
          <p:nvPr/>
        </p:nvSpPr>
        <p:spPr>
          <a:xfrm>
            <a:off x="6105051" y="3111122"/>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6072673" y="3192294"/>
            <a:ext cx="644990" cy="338554"/>
          </a:xfrm>
          <a:prstGeom prst="rect">
            <a:avLst/>
          </a:prstGeom>
          <a:noFill/>
        </p:spPr>
        <p:txBody>
          <a:bodyPr wrap="square" rtlCol="0">
            <a:spAutoFit/>
          </a:bodyPr>
          <a:lstStyle/>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翻訳</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2082722" y="102408"/>
            <a:ext cx="1196051" cy="276999"/>
          </a:xfrm>
          <a:prstGeom prst="rect">
            <a:avLst/>
          </a:prstGeom>
          <a:noFill/>
        </p:spPr>
        <p:txBody>
          <a:bodyPr wrap="square" rtlCol="0">
            <a:spAutoFit/>
          </a:bodyPr>
          <a:lstStyle/>
          <a:p>
            <a:pPr algn="ctr"/>
            <a:r>
              <a:rPr kumimoji="1" lang="ja-JP" altLang="en-US" sz="1200" b="1" dirty="0" smtClean="0">
                <a:latin typeface="Meiryo UI" panose="020B0604030504040204" pitchFamily="50" charset="-128"/>
                <a:ea typeface="Meiryo UI" panose="020B0604030504040204" pitchFamily="50" charset="-128"/>
              </a:rPr>
              <a:t>プリン塩基</a:t>
            </a:r>
            <a:endParaRPr kumimoji="1" lang="ja-JP" altLang="en-US" sz="1200" b="1" dirty="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2109632" y="1563871"/>
            <a:ext cx="1196051" cy="276999"/>
          </a:xfrm>
          <a:prstGeom prst="rect">
            <a:avLst/>
          </a:prstGeom>
          <a:noFill/>
        </p:spPr>
        <p:txBody>
          <a:bodyPr wrap="square" rtlCol="0">
            <a:spAutoFit/>
          </a:bodyPr>
          <a:lstStyle/>
          <a:p>
            <a:pPr algn="ctr"/>
            <a:r>
              <a:rPr kumimoji="1" lang="ja-JP" altLang="en-US" sz="1200" b="1" dirty="0" smtClean="0">
                <a:latin typeface="Meiryo UI" panose="020B0604030504040204" pitchFamily="50" charset="-128"/>
                <a:ea typeface="Meiryo UI" panose="020B0604030504040204" pitchFamily="50" charset="-128"/>
              </a:rPr>
              <a:t>ぴリミジン塩基</a:t>
            </a:r>
            <a:endParaRPr kumimoji="1" lang="ja-JP" altLang="en-US" sz="1200" b="1" dirty="0">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8"/>
          <a:stretch>
            <a:fillRect/>
          </a:stretch>
        </p:blipFill>
        <p:spPr>
          <a:xfrm>
            <a:off x="6100195" y="-21767"/>
            <a:ext cx="854378" cy="3077093"/>
          </a:xfrm>
          <a:prstGeom prst="rect">
            <a:avLst/>
          </a:prstGeom>
        </p:spPr>
      </p:pic>
      <p:sp>
        <p:nvSpPr>
          <p:cNvPr id="35" name="テキスト ボックス 34"/>
          <p:cNvSpPr txBox="1"/>
          <p:nvPr/>
        </p:nvSpPr>
        <p:spPr>
          <a:xfrm>
            <a:off x="5034730" y="1927520"/>
            <a:ext cx="1596843" cy="523220"/>
          </a:xfrm>
          <a:prstGeom prst="rect">
            <a:avLst/>
          </a:prstGeom>
          <a:noFill/>
        </p:spPr>
        <p:txBody>
          <a:bodyPr wrap="square" rtlCol="0">
            <a:spAutoFit/>
          </a:bodyPr>
          <a:lstStyle/>
          <a:p>
            <a:pPr algn="r"/>
            <a:r>
              <a:rPr kumimoji="1" lang="en-US" altLang="ja-JP" sz="2800" b="1" dirty="0" smtClean="0">
                <a:solidFill>
                  <a:schemeClr val="accent2">
                    <a:lumMod val="50000"/>
                  </a:schemeClr>
                </a:solidFill>
                <a:latin typeface="Meiryo UI" panose="020B0604030504040204" pitchFamily="50" charset="-128"/>
                <a:ea typeface="Meiryo UI" panose="020B0604030504040204" pitchFamily="50" charset="-128"/>
              </a:rPr>
              <a:t>RNA</a:t>
            </a:r>
            <a:r>
              <a:rPr kumimoji="1" lang="ja-JP" altLang="en-US" sz="2800" b="1" dirty="0" smtClean="0">
                <a:latin typeface="Meiryo UI" panose="020B0604030504040204" pitchFamily="50" charset="-128"/>
                <a:ea typeface="Meiryo UI" panose="020B0604030504040204" pitchFamily="50" charset="-128"/>
              </a:rPr>
              <a:t>→</a:t>
            </a:r>
            <a:endParaRPr kumimoji="1" lang="ja-JP" altLang="en-US" sz="2800" b="1"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393830" y="966140"/>
            <a:ext cx="831343" cy="954107"/>
          </a:xfrm>
          <a:prstGeom prst="rect">
            <a:avLst/>
          </a:prstGeom>
          <a:noFill/>
        </p:spPr>
        <p:txBody>
          <a:bodyPr wrap="square" rtlCol="0">
            <a:spAutoFit/>
          </a:bodyPr>
          <a:lstStyle/>
          <a:p>
            <a:pPr algn="ctr"/>
            <a:r>
              <a:rPr kumimoji="1" lang="ja-JP" altLang="en-US" sz="1400" b="1" dirty="0" smtClean="0">
                <a:latin typeface="Meiryo UI" panose="020B0604030504040204" pitchFamily="50" charset="-128"/>
                <a:ea typeface="Meiryo UI" panose="020B0604030504040204" pitchFamily="50" charset="-128"/>
              </a:rPr>
              <a:t>アデニン</a:t>
            </a:r>
            <a:endParaRPr kumimoji="1" lang="en-US" altLang="ja-JP" sz="1400" b="1" dirty="0" smtClean="0">
              <a:latin typeface="Meiryo UI" panose="020B0604030504040204" pitchFamily="50" charset="-128"/>
              <a:ea typeface="Meiryo UI" panose="020B0604030504040204" pitchFamily="50" charset="-128"/>
            </a:endParaRPr>
          </a:p>
          <a:p>
            <a:pPr algn="ctr"/>
            <a:r>
              <a:rPr lang="ja-JP" altLang="en-US" sz="1400" b="1" dirty="0" smtClean="0">
                <a:latin typeface="Meiryo UI" panose="020B0604030504040204" pitchFamily="50" charset="-128"/>
                <a:ea typeface="Meiryo UI" panose="020B0604030504040204" pitchFamily="50" charset="-128"/>
              </a:rPr>
              <a:t>グアニン</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b="1" dirty="0" smtClean="0">
                <a:latin typeface="Meiryo UI" panose="020B0604030504040204" pitchFamily="50" charset="-128"/>
                <a:ea typeface="Meiryo UI" panose="020B0604030504040204" pitchFamily="50" charset="-128"/>
              </a:rPr>
              <a:t>シトシン</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b="1" dirty="0">
                <a:solidFill>
                  <a:srgbClr val="FF0000"/>
                </a:solidFill>
                <a:latin typeface="Meiryo UI" panose="020B0604030504040204" pitchFamily="50" charset="-128"/>
                <a:ea typeface="Meiryo UI" panose="020B0604030504040204" pitchFamily="50" charset="-128"/>
              </a:rPr>
              <a:t>ウラシル</a:t>
            </a:r>
            <a:endParaRPr kumimoji="1" lang="en-US" altLang="ja-JP" sz="1400" b="1" dirty="0" smtClean="0">
              <a:solidFill>
                <a:srgbClr val="FF0000"/>
              </a:solidFill>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174676" y="50099"/>
            <a:ext cx="1754424"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タンパク質</a:t>
            </a:r>
            <a:endParaRPr kumimoji="1" lang="ja-JP" altLang="en-US" sz="1600" b="1"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6717663" y="2433294"/>
            <a:ext cx="3640478" cy="646331"/>
          </a:xfrm>
          <a:prstGeom prst="rect">
            <a:avLst/>
          </a:prstGeom>
          <a:noFill/>
        </p:spPr>
        <p:txBody>
          <a:bodyPr wrap="square" rtlCol="0">
            <a:spAutoFit/>
          </a:bodyPr>
          <a:lstStyle/>
          <a:p>
            <a:pPr algn="ctr"/>
            <a:r>
              <a:rPr kumimoji="1" lang="en-US" altLang="ja-JP" b="1" dirty="0" smtClean="0">
                <a:latin typeface="Meiryo UI" panose="020B0604030504040204" pitchFamily="50" charset="-128"/>
                <a:ea typeface="Meiryo UI" panose="020B0604030504040204" pitchFamily="50" charset="-128"/>
              </a:rPr>
              <a:t>20</a:t>
            </a:r>
            <a:r>
              <a:rPr kumimoji="1" lang="ja-JP" altLang="en-US" b="1" dirty="0" smtClean="0">
                <a:latin typeface="Meiryo UI" panose="020B0604030504040204" pitchFamily="50" charset="-128"/>
                <a:ea typeface="Meiryo UI" panose="020B0604030504040204" pitchFamily="50" charset="-128"/>
              </a:rPr>
              <a:t>のアミノ酸から</a:t>
            </a:r>
            <a:endParaRPr kumimoji="1" lang="en-US" altLang="ja-JP" b="1" dirty="0" smtClean="0">
              <a:latin typeface="Meiryo UI" panose="020B0604030504040204" pitchFamily="50" charset="-128"/>
              <a:ea typeface="Meiryo UI" panose="020B0604030504040204" pitchFamily="50" charset="-128"/>
            </a:endParaRPr>
          </a:p>
          <a:p>
            <a:pPr algn="ctr"/>
            <a:r>
              <a:rPr kumimoji="1" lang="ja-JP" altLang="en-US" b="1" dirty="0" smtClean="0">
                <a:latin typeface="Meiryo UI" panose="020B0604030504040204" pitchFamily="50" charset="-128"/>
                <a:ea typeface="Meiryo UI" panose="020B0604030504040204" pitchFamily="50" charset="-128"/>
              </a:rPr>
              <a:t>細胞内のリボソームで生合成される</a:t>
            </a:r>
            <a:endParaRPr kumimoji="1" lang="en-US" altLang="ja-JP" b="1" dirty="0" smtClean="0">
              <a:latin typeface="Meiryo UI" panose="020B0604030504040204" pitchFamily="50" charset="-128"/>
              <a:ea typeface="Meiryo UI" panose="020B0604030504040204" pitchFamily="50" charset="-128"/>
            </a:endParaRPr>
          </a:p>
        </p:txBody>
      </p:sp>
      <p:sp>
        <p:nvSpPr>
          <p:cNvPr id="39" name="右矢印 38"/>
          <p:cNvSpPr/>
          <p:nvPr/>
        </p:nvSpPr>
        <p:spPr>
          <a:xfrm>
            <a:off x="6954573" y="1343332"/>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4837579" y="1344198"/>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吹き出し 40"/>
          <p:cNvSpPr/>
          <p:nvPr/>
        </p:nvSpPr>
        <p:spPr>
          <a:xfrm>
            <a:off x="5649319" y="4479686"/>
            <a:ext cx="3266036" cy="1942480"/>
          </a:xfrm>
          <a:prstGeom prst="wedgeRoundRectCallout">
            <a:avLst>
              <a:gd name="adj1" fmla="val -72199"/>
              <a:gd name="adj2" fmla="val -8545"/>
              <a:gd name="adj3" fmla="val 1666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b="1" dirty="0">
                <a:solidFill>
                  <a:schemeClr val="tx1"/>
                </a:solidFill>
                <a:latin typeface="Meiryo UI" panose="020B0604030504040204" pitchFamily="50" charset="-128"/>
                <a:ea typeface="Meiryo UI" panose="020B0604030504040204" pitchFamily="50" charset="-128"/>
              </a:rPr>
              <a:t>RNA</a:t>
            </a:r>
            <a:r>
              <a:rPr lang="ja-JP" altLang="en-US" sz="1600" b="1" dirty="0">
                <a:solidFill>
                  <a:schemeClr val="tx1"/>
                </a:solidFill>
                <a:latin typeface="Meiryo UI" panose="020B0604030504040204" pitchFamily="50" charset="-128"/>
                <a:ea typeface="Meiryo UI" panose="020B0604030504040204" pitchFamily="50" charset="-128"/>
              </a:rPr>
              <a:t>ポリメラーゼ</a:t>
            </a:r>
            <a:r>
              <a:rPr lang="ja-JP" altLang="en-US" sz="1600" dirty="0">
                <a:solidFill>
                  <a:schemeClr val="tx1"/>
                </a:solidFill>
                <a:latin typeface="Meiryo UI" panose="020B0604030504040204" pitchFamily="50" charset="-128"/>
                <a:ea typeface="Meiryo UI" panose="020B0604030504040204" pitchFamily="50" charset="-128"/>
              </a:rPr>
              <a:t>は、</a:t>
            </a:r>
            <a:r>
              <a:rPr lang="en-US" altLang="ja-JP" sz="1600" dirty="0">
                <a:solidFill>
                  <a:schemeClr val="tx1"/>
                </a:solidFill>
                <a:latin typeface="Meiryo UI" panose="020B0604030504040204" pitchFamily="50" charset="-128"/>
                <a:ea typeface="Meiryo UI" panose="020B0604030504040204" pitchFamily="50" charset="-128"/>
              </a:rPr>
              <a:t>DNA</a:t>
            </a:r>
            <a:r>
              <a:rPr lang="ja-JP" altLang="en-US" sz="1600" dirty="0">
                <a:solidFill>
                  <a:schemeClr val="tx1"/>
                </a:solidFill>
                <a:latin typeface="Meiryo UI" panose="020B0604030504040204" pitchFamily="50" charset="-128"/>
                <a:ea typeface="Meiryo UI" panose="020B0604030504040204" pitchFamily="50" charset="-128"/>
              </a:rPr>
              <a:t>の二重ラセンをほどきながら、二本鎖のうち鋳型となる鎖の塩基の配列を読んで、これと相補的な塩基をもったヌクレオチドを取り込み結合</a:t>
            </a:r>
            <a:r>
              <a:rPr lang="ja-JP" altLang="en-US" sz="1600" dirty="0" smtClean="0">
                <a:solidFill>
                  <a:schemeClr val="tx1"/>
                </a:solidFill>
                <a:latin typeface="Meiryo UI" panose="020B0604030504040204" pitchFamily="50" charset="-128"/>
                <a:ea typeface="Meiryo UI" panose="020B0604030504040204" pitchFamily="50" charset="-128"/>
              </a:rPr>
              <a:t>し「</a:t>
            </a:r>
            <a:r>
              <a:rPr lang="ja-JP" altLang="en-US" sz="1600" b="1" dirty="0" smtClean="0">
                <a:solidFill>
                  <a:schemeClr val="tx1"/>
                </a:solidFill>
                <a:latin typeface="Meiryo UI" panose="020B0604030504040204" pitchFamily="50" charset="-128"/>
                <a:ea typeface="Meiryo UI" panose="020B0604030504040204" pitchFamily="50" charset="-128"/>
              </a:rPr>
              <a:t>メッセンジャー</a:t>
            </a:r>
            <a:r>
              <a:rPr lang="en-US" altLang="ja-JP" sz="1600" b="1" dirty="0" smtClean="0">
                <a:solidFill>
                  <a:schemeClr val="tx1"/>
                </a:solidFill>
                <a:latin typeface="Meiryo UI" panose="020B0604030504040204" pitchFamily="50" charset="-128"/>
                <a:ea typeface="Meiryo UI" panose="020B0604030504040204" pitchFamily="50" charset="-128"/>
              </a:rPr>
              <a:t>RNA</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smtClean="0">
                <a:solidFill>
                  <a:schemeClr val="tx1"/>
                </a:solidFill>
                <a:latin typeface="Meiryo UI" panose="020B0604030504040204" pitchFamily="50" charset="-128"/>
                <a:ea typeface="Meiryo UI" panose="020B0604030504040204" pitchFamily="50" charset="-128"/>
              </a:rPr>
              <a:t>mRNA</a:t>
            </a:r>
            <a:r>
              <a:rPr lang="ja-JP" altLang="en-US" sz="1600" b="1" dirty="0" smtClean="0">
                <a:solidFill>
                  <a:schemeClr val="tx1"/>
                </a:solidFill>
                <a:latin typeface="Meiryo UI" panose="020B0604030504040204" pitchFamily="50" charset="-128"/>
                <a:ea typeface="Meiryo UI" panose="020B0604030504040204" pitchFamily="50" charset="-128"/>
              </a:rPr>
              <a:t>）</a:t>
            </a:r>
            <a:r>
              <a:rPr lang="ja-JP" altLang="en-US" sz="1600" dirty="0" smtClean="0">
                <a:solidFill>
                  <a:schemeClr val="tx1"/>
                </a:solidFill>
                <a:latin typeface="Meiryo UI" panose="020B0604030504040204" pitchFamily="50" charset="-128"/>
                <a:ea typeface="Meiryo UI" panose="020B0604030504040204" pitchFamily="50" charset="-128"/>
              </a:rPr>
              <a:t>を合成。</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5500924" y="4112258"/>
            <a:ext cx="2168984" cy="369332"/>
          </a:xfrm>
          <a:prstGeom prst="rect">
            <a:avLst/>
          </a:prstGeom>
          <a:noFill/>
        </p:spPr>
        <p:txBody>
          <a:bodyPr wrap="square" rtlCol="0">
            <a:spAutoFit/>
          </a:bodyPr>
          <a:lstStyle/>
          <a:p>
            <a:pPr algn="ctr"/>
            <a:r>
              <a:rPr kumimoji="1" lang="en-US" altLang="ja-JP" b="1" dirty="0" smtClean="0">
                <a:latin typeface="Meiryo UI" panose="020B0604030504040204" pitchFamily="50" charset="-128"/>
                <a:ea typeface="Meiryo UI" panose="020B0604030504040204" pitchFamily="50" charset="-128"/>
              </a:rPr>
              <a:t>RNA</a:t>
            </a:r>
            <a:r>
              <a:rPr kumimoji="1" lang="ja-JP" altLang="en-US" b="1" dirty="0" smtClean="0">
                <a:latin typeface="Meiryo UI" panose="020B0604030504040204" pitchFamily="50" charset="-128"/>
                <a:ea typeface="Meiryo UI" panose="020B0604030504040204" pitchFamily="50" charset="-128"/>
              </a:rPr>
              <a:t>ポリメラーゼ</a:t>
            </a:r>
            <a:endParaRPr kumimoji="1" lang="ja-JP" altLang="en-US" b="1" dirty="0">
              <a:latin typeface="Meiryo UI" panose="020B0604030504040204" pitchFamily="50" charset="-128"/>
              <a:ea typeface="Meiryo UI" panose="020B0604030504040204" pitchFamily="50" charset="-128"/>
            </a:endParaRPr>
          </a:p>
        </p:txBody>
      </p:sp>
      <p:pic>
        <p:nvPicPr>
          <p:cNvPr id="43" name="図 42"/>
          <p:cNvPicPr>
            <a:picLocks noChangeAspect="1"/>
          </p:cNvPicPr>
          <p:nvPr/>
        </p:nvPicPr>
        <p:blipFill>
          <a:blip r:embed="rId9"/>
          <a:stretch>
            <a:fillRect/>
          </a:stretch>
        </p:blipFill>
        <p:spPr>
          <a:xfrm>
            <a:off x="7394780" y="564257"/>
            <a:ext cx="2458792" cy="2183483"/>
          </a:xfrm>
          <a:prstGeom prst="rect">
            <a:avLst/>
          </a:prstGeom>
        </p:spPr>
      </p:pic>
    </p:spTree>
    <p:extLst>
      <p:ext uri="{BB962C8B-B14F-4D97-AF65-F5344CB8AC3E}">
        <p14:creationId xmlns:p14="http://schemas.microsoft.com/office/powerpoint/2010/main" val="61944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a:grpSpLocks/>
          </p:cNvGrpSpPr>
          <p:nvPr/>
        </p:nvGrpSpPr>
        <p:grpSpPr bwMode="auto">
          <a:xfrm>
            <a:off x="4122736" y="2424113"/>
            <a:ext cx="3117850" cy="3073400"/>
            <a:chOff x="7925476" y="1761415"/>
            <a:chExt cx="3117335" cy="3073693"/>
          </a:xfrm>
        </p:grpSpPr>
        <p:sp>
          <p:nvSpPr>
            <p:cNvPr id="39" name="Freeform 38"/>
            <p:cNvSpPr/>
            <p:nvPr/>
          </p:nvSpPr>
          <p:spPr>
            <a:xfrm>
              <a:off x="8318822" y="1761415"/>
              <a:ext cx="2330641" cy="2220983"/>
            </a:xfrm>
            <a:custGeom>
              <a:avLst/>
              <a:gdLst>
                <a:gd name="connsiteX0" fmla="*/ 726099 w 1802500"/>
                <a:gd name="connsiteY0" fmla="*/ 19 h 1757730"/>
                <a:gd name="connsiteX1" fmla="*/ 1681139 w 1802500"/>
                <a:gd name="connsiteY1" fmla="*/ 325139 h 1757730"/>
                <a:gd name="connsiteX2" fmla="*/ 1711619 w 1802500"/>
                <a:gd name="connsiteY2" fmla="*/ 1249699 h 1757730"/>
                <a:gd name="connsiteX3" fmla="*/ 969939 w 1802500"/>
                <a:gd name="connsiteY3" fmla="*/ 1757699 h 1757730"/>
                <a:gd name="connsiteX4" fmla="*/ 35219 w 1802500"/>
                <a:gd name="connsiteY4" fmla="*/ 1229379 h 1757730"/>
                <a:gd name="connsiteX5" fmla="*/ 248579 w 1802500"/>
                <a:gd name="connsiteY5" fmla="*/ 314979 h 1757730"/>
                <a:gd name="connsiteX6" fmla="*/ 726099 w 1802500"/>
                <a:gd name="connsiteY6" fmla="*/ 19 h 175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500" h="1757730">
                  <a:moveTo>
                    <a:pt x="726099" y="19"/>
                  </a:moveTo>
                  <a:cubicBezTo>
                    <a:pt x="964859" y="1712"/>
                    <a:pt x="1516886" y="116859"/>
                    <a:pt x="1681139" y="325139"/>
                  </a:cubicBezTo>
                  <a:cubicBezTo>
                    <a:pt x="1845392" y="533419"/>
                    <a:pt x="1830152" y="1010939"/>
                    <a:pt x="1711619" y="1249699"/>
                  </a:cubicBezTo>
                  <a:cubicBezTo>
                    <a:pt x="1593086" y="1488459"/>
                    <a:pt x="1249339" y="1761086"/>
                    <a:pt x="969939" y="1757699"/>
                  </a:cubicBezTo>
                  <a:cubicBezTo>
                    <a:pt x="690539" y="1754312"/>
                    <a:pt x="155446" y="1469832"/>
                    <a:pt x="35219" y="1229379"/>
                  </a:cubicBezTo>
                  <a:cubicBezTo>
                    <a:pt x="-85008" y="988926"/>
                    <a:pt x="131739" y="521566"/>
                    <a:pt x="248579" y="314979"/>
                  </a:cubicBezTo>
                  <a:cubicBezTo>
                    <a:pt x="365419" y="108392"/>
                    <a:pt x="487339" y="-1674"/>
                    <a:pt x="726099" y="19"/>
                  </a:cubicBezTo>
                  <a:close/>
                </a:path>
              </a:pathLst>
            </a:custGeom>
            <a:gradFill flip="none" rotWithShape="1">
              <a:gsLst>
                <a:gs pos="0">
                  <a:srgbClr val="0070C0"/>
                </a:gs>
                <a:gs pos="45000">
                  <a:srgbClr val="0F70C1"/>
                </a:gs>
                <a:gs pos="22000">
                  <a:srgbClr val="4A8CF6"/>
                </a:gs>
                <a:gs pos="37000">
                  <a:srgbClr val="2371C2"/>
                </a:gs>
                <a:gs pos="61000">
                  <a:srgbClr val="0B5DA9"/>
                </a:gs>
                <a:gs pos="84000">
                  <a:srgbClr val="0070C0"/>
                </a:gs>
                <a:gs pos="81000">
                  <a:srgbClr val="002060"/>
                </a:gs>
              </a:gsLst>
              <a:path path="circle">
                <a:fillToRect l="50000" t="50000" r="50000" b="50000"/>
              </a:path>
              <a:tileRect/>
            </a:gra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7708" name="TextBox 41"/>
            <p:cNvSpPr txBox="1">
              <a:spLocks noChangeArrowheads="1"/>
            </p:cNvSpPr>
            <p:nvPr/>
          </p:nvSpPr>
          <p:spPr bwMode="auto">
            <a:xfrm>
              <a:off x="7925476" y="4311888"/>
              <a:ext cx="31173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sz="2800" dirty="0">
                  <a:latin typeface="Arial Black" panose="020B0A04020102020204" pitchFamily="34" charset="0"/>
                </a:rPr>
                <a:t>Cas9 nuclease</a:t>
              </a:r>
            </a:p>
          </p:txBody>
        </p:sp>
      </p:grpSp>
      <p:sp>
        <p:nvSpPr>
          <p:cNvPr id="45" name="Plus 44"/>
          <p:cNvSpPr/>
          <p:nvPr/>
        </p:nvSpPr>
        <p:spPr>
          <a:xfrm>
            <a:off x="3494088" y="2803525"/>
            <a:ext cx="731837" cy="8128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CA"/>
          </a:p>
        </p:txBody>
      </p:sp>
      <p:grpSp>
        <p:nvGrpSpPr>
          <p:cNvPr id="77" name="Group 76"/>
          <p:cNvGrpSpPr>
            <a:grpSpLocks/>
          </p:cNvGrpSpPr>
          <p:nvPr/>
        </p:nvGrpSpPr>
        <p:grpSpPr bwMode="auto">
          <a:xfrm>
            <a:off x="568325" y="2424113"/>
            <a:ext cx="2798763" cy="1989137"/>
            <a:chOff x="711200" y="2039092"/>
            <a:chExt cx="5166076" cy="3464928"/>
          </a:xfrm>
        </p:grpSpPr>
        <p:grpSp>
          <p:nvGrpSpPr>
            <p:cNvPr id="27685" name="Group 74"/>
            <p:cNvGrpSpPr>
              <a:grpSpLocks/>
            </p:cNvGrpSpPr>
            <p:nvPr/>
          </p:nvGrpSpPr>
          <p:grpSpPr bwMode="auto">
            <a:xfrm>
              <a:off x="711200" y="2039092"/>
              <a:ext cx="4866640" cy="2665826"/>
              <a:chOff x="1270000" y="1957812"/>
              <a:chExt cx="4145280" cy="2191365"/>
            </a:xfrm>
          </p:grpSpPr>
          <p:grpSp>
            <p:nvGrpSpPr>
              <p:cNvPr id="27687" name="Group 55"/>
              <p:cNvGrpSpPr>
                <a:grpSpLocks/>
              </p:cNvGrpSpPr>
              <p:nvPr/>
            </p:nvGrpSpPr>
            <p:grpSpPr bwMode="auto">
              <a:xfrm>
                <a:off x="2860678" y="2131141"/>
                <a:ext cx="2114761" cy="1050273"/>
                <a:chOff x="3632122" y="1728033"/>
                <a:chExt cx="2072513" cy="855728"/>
              </a:xfrm>
            </p:grpSpPr>
            <p:sp>
              <p:nvSpPr>
                <p:cNvPr id="57" name="Rectangle 56"/>
                <p:cNvSpPr/>
                <p:nvPr/>
              </p:nvSpPr>
              <p:spPr>
                <a:xfrm>
                  <a:off x="4027634" y="1738681"/>
                  <a:ext cx="61151" cy="8334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58" name="Rectangle 57"/>
                <p:cNvSpPr/>
                <p:nvPr/>
              </p:nvSpPr>
              <p:spPr>
                <a:xfrm>
                  <a:off x="3907775" y="1729420"/>
                  <a:ext cx="61153" cy="83343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59" name="Group 58"/>
                <p:cNvGrpSpPr/>
                <p:nvPr/>
              </p:nvGrpSpPr>
              <p:grpSpPr>
                <a:xfrm>
                  <a:off x="3632122" y="1739336"/>
                  <a:ext cx="182880" cy="833119"/>
                  <a:chOff x="1117600" y="4058920"/>
                  <a:chExt cx="182880" cy="833120"/>
                </a:xfrm>
                <a:solidFill>
                  <a:srgbClr val="002060"/>
                </a:solidFill>
              </p:grpSpPr>
              <p:sp>
                <p:nvSpPr>
                  <p:cNvPr id="73" name="Rectangle 72"/>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74" name="Rectangle 73"/>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60" name="Rectangle 59"/>
                <p:cNvSpPr/>
                <p:nvPr/>
              </p:nvSpPr>
              <p:spPr>
                <a:xfrm>
                  <a:off x="4445911" y="1738681"/>
                  <a:ext cx="58706" cy="8334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61" name="Rectangle 60"/>
                <p:cNvSpPr/>
                <p:nvPr/>
              </p:nvSpPr>
              <p:spPr>
                <a:xfrm>
                  <a:off x="4577999" y="1738681"/>
                  <a:ext cx="61153" cy="8334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62" name="Rectangle 61"/>
                <p:cNvSpPr/>
                <p:nvPr/>
              </p:nvSpPr>
              <p:spPr>
                <a:xfrm>
                  <a:off x="4719871" y="1749794"/>
                  <a:ext cx="61153" cy="833435"/>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63" name="Rectangle 62"/>
                <p:cNvSpPr/>
                <p:nvPr/>
              </p:nvSpPr>
              <p:spPr>
                <a:xfrm>
                  <a:off x="4851959" y="1749794"/>
                  <a:ext cx="61153" cy="8334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64" name="Rectangle 63"/>
                <p:cNvSpPr/>
                <p:nvPr/>
              </p:nvSpPr>
              <p:spPr>
                <a:xfrm>
                  <a:off x="4974262" y="1738681"/>
                  <a:ext cx="61153" cy="83343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65" name="Rectangle 64"/>
                <p:cNvSpPr/>
                <p:nvPr/>
              </p:nvSpPr>
              <p:spPr>
                <a:xfrm>
                  <a:off x="5125919" y="1738681"/>
                  <a:ext cx="61153" cy="8334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66" name="Rectangle 65"/>
                <p:cNvSpPr/>
                <p:nvPr/>
              </p:nvSpPr>
              <p:spPr>
                <a:xfrm>
                  <a:off x="5644486" y="1738681"/>
                  <a:ext cx="61153" cy="8334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67" name="Rectangle 66"/>
                <p:cNvSpPr/>
                <p:nvPr/>
              </p:nvSpPr>
              <p:spPr>
                <a:xfrm>
                  <a:off x="5248222" y="1749794"/>
                  <a:ext cx="61153" cy="8334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68" name="Rectangle 67"/>
                <p:cNvSpPr/>
                <p:nvPr/>
              </p:nvSpPr>
              <p:spPr>
                <a:xfrm>
                  <a:off x="4149937" y="1727569"/>
                  <a:ext cx="61151" cy="8334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69" name="Rectangle 68"/>
                <p:cNvSpPr/>
                <p:nvPr/>
              </p:nvSpPr>
              <p:spPr>
                <a:xfrm>
                  <a:off x="4277133" y="1727569"/>
                  <a:ext cx="61151" cy="83343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70" name="Group 69"/>
                <p:cNvGrpSpPr/>
                <p:nvPr/>
              </p:nvGrpSpPr>
              <p:grpSpPr>
                <a:xfrm>
                  <a:off x="5389685" y="1739338"/>
                  <a:ext cx="182880" cy="833120"/>
                  <a:chOff x="1117600" y="4058920"/>
                  <a:chExt cx="182880" cy="833120"/>
                </a:xfrm>
                <a:solidFill>
                  <a:srgbClr val="002060"/>
                </a:solidFill>
              </p:grpSpPr>
              <p:sp>
                <p:nvSpPr>
                  <p:cNvPr id="71" name="Rectangle 70"/>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72" name="Rectangle 71"/>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7688" name="Group 54"/>
              <p:cNvGrpSpPr>
                <a:grpSpLocks/>
              </p:cNvGrpSpPr>
              <p:nvPr/>
            </p:nvGrpSpPr>
            <p:grpSpPr bwMode="auto">
              <a:xfrm>
                <a:off x="1270000" y="1957812"/>
                <a:ext cx="4145280" cy="2191365"/>
                <a:chOff x="1076960" y="2420568"/>
                <a:chExt cx="3200400" cy="2151630"/>
              </a:xfrm>
            </p:grpSpPr>
            <p:grpSp>
              <p:nvGrpSpPr>
                <p:cNvPr id="53" name="Group 52"/>
                <p:cNvGrpSpPr/>
                <p:nvPr/>
              </p:nvGrpSpPr>
              <p:grpSpPr>
                <a:xfrm>
                  <a:off x="1076960" y="2420568"/>
                  <a:ext cx="3200400" cy="1371600"/>
                  <a:chOff x="1036320" y="2468880"/>
                  <a:chExt cx="3200400" cy="1371600"/>
                </a:xfrm>
                <a:solidFill>
                  <a:srgbClr val="FFC000"/>
                </a:solidFill>
              </p:grpSpPr>
              <p:sp>
                <p:nvSpPr>
                  <p:cNvPr id="52" name="Rectangle 51"/>
                  <p:cNvSpPr/>
                  <p:nvPr/>
                </p:nvSpPr>
                <p:spPr>
                  <a:xfrm>
                    <a:off x="1036320" y="3662669"/>
                    <a:ext cx="2280920" cy="177811"/>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50" name="Block Arc 49"/>
                  <p:cNvSpPr/>
                  <p:nvPr/>
                </p:nvSpPr>
                <p:spPr>
                  <a:xfrm rot="5400000">
                    <a:off x="2631440" y="2235200"/>
                    <a:ext cx="1371600" cy="1838960"/>
                  </a:xfrm>
                  <a:prstGeom prst="blockArc">
                    <a:avLst>
                      <a:gd name="adj1" fmla="val 10800000"/>
                      <a:gd name="adj2" fmla="val 270396"/>
                      <a:gd name="adj3" fmla="val 12291"/>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solidFill>
                        <a:schemeClr val="tx1"/>
                      </a:solidFill>
                    </a:endParaRPr>
                  </a:p>
                </p:txBody>
              </p:sp>
              <p:sp>
                <p:nvSpPr>
                  <p:cNvPr id="51" name="Rectangle 50"/>
                  <p:cNvSpPr/>
                  <p:nvPr/>
                </p:nvSpPr>
                <p:spPr>
                  <a:xfrm>
                    <a:off x="1041400" y="2468880"/>
                    <a:ext cx="2275840" cy="16256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grpSp>
            <p:sp>
              <p:nvSpPr>
                <p:cNvPr id="27690" name="TextBox 53"/>
                <p:cNvSpPr txBox="1">
                  <a:spLocks noChangeArrowheads="1"/>
                </p:cNvSpPr>
                <p:nvPr/>
              </p:nvSpPr>
              <p:spPr bwMode="auto">
                <a:xfrm>
                  <a:off x="2217420" y="3836380"/>
                  <a:ext cx="1209040" cy="73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CA" altLang="en-US" sz="2800">
                    <a:latin typeface="Arial Black" panose="020B0A04020102020204" pitchFamily="34" charset="0"/>
                  </a:endParaRPr>
                </a:p>
              </p:txBody>
            </p:sp>
          </p:grpSp>
        </p:grpSp>
        <p:sp>
          <p:nvSpPr>
            <p:cNvPr id="27686" name="Rectangle 75"/>
            <p:cNvSpPr>
              <a:spLocks noChangeArrowheads="1"/>
            </p:cNvSpPr>
            <p:nvPr/>
          </p:nvSpPr>
          <p:spPr bwMode="auto">
            <a:xfrm>
              <a:off x="853115" y="4216964"/>
              <a:ext cx="5024161" cy="128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CA" altLang="en-US" sz="2400" dirty="0" err="1">
                  <a:latin typeface="Aharoni" pitchFamily="2" charset="0"/>
                  <a:cs typeface="Aharoni" pitchFamily="2" charset="0"/>
                </a:rPr>
                <a:t>sgRNA</a:t>
              </a:r>
              <a:endParaRPr lang="en-CA" altLang="en-US" sz="2400" dirty="0">
                <a:latin typeface="Aharoni" pitchFamily="2" charset="0"/>
                <a:cs typeface="Aharoni" pitchFamily="2" charset="0"/>
              </a:endParaRPr>
            </a:p>
            <a:p>
              <a:pPr algn="ctr" eaLnBrk="1" hangingPunct="1"/>
              <a:r>
                <a:rPr lang="en-CA" altLang="en-US" dirty="0">
                  <a:latin typeface="Arial Black" panose="020B0A04020102020204" pitchFamily="34" charset="0"/>
                  <a:cs typeface="Aharoni" pitchFamily="2" charset="0"/>
                </a:rPr>
                <a:t>(single guide RNA)</a:t>
              </a:r>
            </a:p>
          </p:txBody>
        </p:sp>
      </p:grpSp>
      <p:sp>
        <p:nvSpPr>
          <p:cNvPr id="113" name="Right Arrow 112"/>
          <p:cNvSpPr/>
          <p:nvPr/>
        </p:nvSpPr>
        <p:spPr>
          <a:xfrm>
            <a:off x="7092949" y="3309938"/>
            <a:ext cx="1149351" cy="5095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7658" name="TextBox 77"/>
          <p:cNvSpPr txBox="1">
            <a:spLocks noChangeArrowheads="1"/>
          </p:cNvSpPr>
          <p:nvPr/>
        </p:nvSpPr>
        <p:spPr bwMode="auto">
          <a:xfrm>
            <a:off x="8616859" y="5059184"/>
            <a:ext cx="3117850" cy="52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sz="2800" dirty="0">
                <a:latin typeface="Arial Black" panose="020B0A04020102020204" pitchFamily="34" charset="0"/>
              </a:rPr>
              <a:t>Cas9 complex</a:t>
            </a:r>
          </a:p>
        </p:txBody>
      </p:sp>
      <p:sp>
        <p:nvSpPr>
          <p:cNvPr id="3" name="Slide Number Placeholder 2"/>
          <p:cNvSpPr>
            <a:spLocks noGrp="1"/>
          </p:cNvSpPr>
          <p:nvPr>
            <p:ph type="sldNum" sz="quarter" idx="12"/>
          </p:nvPr>
        </p:nvSpPr>
        <p:spPr>
          <a:xfrm>
            <a:off x="11007725" y="6492875"/>
            <a:ext cx="1052513" cy="365125"/>
          </a:xfrm>
        </p:spPr>
        <p:txBody>
          <a:bodyPr/>
          <a:lstStyle/>
          <a:p>
            <a:pPr>
              <a:defRPr/>
            </a:pPr>
            <a:fld id="{F23334D3-F8C5-43DF-BD34-D4E1CEF42E8E}" type="slidenum">
              <a:rPr lang="en-CA" altLang="en-US" sz="1000" b="1" smtClean="0">
                <a:solidFill>
                  <a:schemeClr val="bg2">
                    <a:lumMod val="25000"/>
                  </a:schemeClr>
                </a:solidFill>
              </a:rPr>
              <a:pPr>
                <a:defRPr/>
              </a:pPr>
              <a:t>16</a:t>
            </a:fld>
            <a:endParaRPr lang="en-CA" altLang="en-US" b="1" dirty="0">
              <a:solidFill>
                <a:schemeClr val="bg2">
                  <a:lumMod val="25000"/>
                </a:schemeClr>
              </a:solidFill>
            </a:endParaRPr>
          </a:p>
        </p:txBody>
      </p:sp>
      <p:pic>
        <p:nvPicPr>
          <p:cNvPr id="75" name="図 74"/>
          <p:cNvPicPr>
            <a:picLocks noChangeAspect="1"/>
          </p:cNvPicPr>
          <p:nvPr/>
        </p:nvPicPr>
        <p:blipFill>
          <a:blip r:embed="rId2"/>
          <a:stretch>
            <a:fillRect/>
          </a:stretch>
        </p:blipFill>
        <p:spPr>
          <a:xfrm>
            <a:off x="8242300" y="2070278"/>
            <a:ext cx="3866969" cy="2988906"/>
          </a:xfrm>
          <a:prstGeom prst="rect">
            <a:avLst/>
          </a:prstGeom>
        </p:spPr>
      </p:pic>
      <p:sp>
        <p:nvSpPr>
          <p:cNvPr id="76" name="正方形/長方形 75"/>
          <p:cNvSpPr/>
          <p:nvPr/>
        </p:nvSpPr>
        <p:spPr>
          <a:xfrm>
            <a:off x="8740296" y="1533458"/>
            <a:ext cx="2339102" cy="461665"/>
          </a:xfrm>
          <a:prstGeom prst="rect">
            <a:avLst/>
          </a:prstGeom>
        </p:spPr>
        <p:txBody>
          <a:bodyPr wrap="none">
            <a:spAutoFit/>
          </a:bodyPr>
          <a:lstStyle/>
          <a:p>
            <a:pPr algn="ctr"/>
            <a:r>
              <a:rPr lang="en-US" altLang="ja-JP" sz="1600" b="1" dirty="0" smtClean="0">
                <a:latin typeface="Meiryo UI" panose="020B0604030504040204" pitchFamily="50" charset="-128"/>
                <a:ea typeface="Meiryo UI" panose="020B0604030504040204" pitchFamily="50" charset="-128"/>
              </a:rPr>
              <a:t>SpCas9</a:t>
            </a:r>
            <a:r>
              <a:rPr lang="ja-JP" altLang="en-US" sz="1600" b="1" dirty="0" smtClean="0">
                <a:latin typeface="Meiryo UI" panose="020B0604030504040204" pitchFamily="50" charset="-128"/>
                <a:ea typeface="Meiryo UI" panose="020B0604030504040204" pitchFamily="50" charset="-128"/>
              </a:rPr>
              <a:t>タンパク質</a:t>
            </a:r>
            <a:endParaRPr lang="en-US" altLang="ja-JP" sz="1600" b="1" dirty="0" smtClean="0">
              <a:latin typeface="Meiryo UI" panose="020B0604030504040204" pitchFamily="50" charset="-128"/>
              <a:ea typeface="Meiryo UI" panose="020B0604030504040204" pitchFamily="50" charset="-128"/>
            </a:endParaRPr>
          </a:p>
          <a:p>
            <a:pPr algn="ctr"/>
            <a:r>
              <a:rPr lang="en-US" altLang="ja-JP" sz="800" dirty="0" smtClean="0">
                <a:latin typeface="Meiryo UI" panose="020B0604030504040204" pitchFamily="50" charset="-128"/>
                <a:ea typeface="Meiryo UI" panose="020B0604030504040204" pitchFamily="50" charset="-128"/>
              </a:rPr>
              <a:t>http</a:t>
            </a:r>
            <a:r>
              <a:rPr lang="en-US" altLang="ja-JP" sz="800" dirty="0">
                <a:latin typeface="Meiryo UI" panose="020B0604030504040204" pitchFamily="50" charset="-128"/>
                <a:ea typeface="Meiryo UI" panose="020B0604030504040204" pitchFamily="50" charset="-128"/>
              </a:rPr>
              <a:t>://first.lifesciencedb.jp/archives/11643</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1396183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2" name="Group 261"/>
          <p:cNvGrpSpPr>
            <a:grpSpLocks/>
          </p:cNvGrpSpPr>
          <p:nvPr/>
        </p:nvGrpSpPr>
        <p:grpSpPr bwMode="auto">
          <a:xfrm>
            <a:off x="9609138" y="350838"/>
            <a:ext cx="2270125" cy="2220912"/>
            <a:chOff x="8227154" y="619011"/>
            <a:chExt cx="2270880" cy="2220983"/>
          </a:xfrm>
        </p:grpSpPr>
        <p:grpSp>
          <p:nvGrpSpPr>
            <p:cNvPr id="28822" name="Group 255"/>
            <p:cNvGrpSpPr>
              <a:grpSpLocks/>
            </p:cNvGrpSpPr>
            <p:nvPr/>
          </p:nvGrpSpPr>
          <p:grpSpPr bwMode="auto">
            <a:xfrm>
              <a:off x="8227154" y="619011"/>
              <a:ext cx="2270880" cy="2220983"/>
              <a:chOff x="8227154" y="619011"/>
              <a:chExt cx="2270880" cy="2220983"/>
            </a:xfrm>
          </p:grpSpPr>
          <p:sp>
            <p:nvSpPr>
              <p:cNvPr id="255" name="Freeform 254"/>
              <p:cNvSpPr/>
              <p:nvPr/>
            </p:nvSpPr>
            <p:spPr>
              <a:xfrm>
                <a:off x="8250710" y="619011"/>
                <a:ext cx="2247324" cy="2220983"/>
              </a:xfrm>
              <a:custGeom>
                <a:avLst/>
                <a:gdLst>
                  <a:gd name="connsiteX0" fmla="*/ 726099 w 1802500"/>
                  <a:gd name="connsiteY0" fmla="*/ 19 h 1757730"/>
                  <a:gd name="connsiteX1" fmla="*/ 1681139 w 1802500"/>
                  <a:gd name="connsiteY1" fmla="*/ 325139 h 1757730"/>
                  <a:gd name="connsiteX2" fmla="*/ 1711619 w 1802500"/>
                  <a:gd name="connsiteY2" fmla="*/ 1249699 h 1757730"/>
                  <a:gd name="connsiteX3" fmla="*/ 969939 w 1802500"/>
                  <a:gd name="connsiteY3" fmla="*/ 1757699 h 1757730"/>
                  <a:gd name="connsiteX4" fmla="*/ 35219 w 1802500"/>
                  <a:gd name="connsiteY4" fmla="*/ 1229379 h 1757730"/>
                  <a:gd name="connsiteX5" fmla="*/ 248579 w 1802500"/>
                  <a:gd name="connsiteY5" fmla="*/ 314979 h 1757730"/>
                  <a:gd name="connsiteX6" fmla="*/ 726099 w 1802500"/>
                  <a:gd name="connsiteY6" fmla="*/ 19 h 175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500" h="1757730">
                    <a:moveTo>
                      <a:pt x="726099" y="19"/>
                    </a:moveTo>
                    <a:cubicBezTo>
                      <a:pt x="964859" y="1712"/>
                      <a:pt x="1516886" y="116859"/>
                      <a:pt x="1681139" y="325139"/>
                    </a:cubicBezTo>
                    <a:cubicBezTo>
                      <a:pt x="1845392" y="533419"/>
                      <a:pt x="1830152" y="1010939"/>
                      <a:pt x="1711619" y="1249699"/>
                    </a:cubicBezTo>
                    <a:cubicBezTo>
                      <a:pt x="1593086" y="1488459"/>
                      <a:pt x="1249339" y="1761086"/>
                      <a:pt x="969939" y="1757699"/>
                    </a:cubicBezTo>
                    <a:cubicBezTo>
                      <a:pt x="690539" y="1754312"/>
                      <a:pt x="155446" y="1469832"/>
                      <a:pt x="35219" y="1229379"/>
                    </a:cubicBezTo>
                    <a:cubicBezTo>
                      <a:pt x="-85008" y="988926"/>
                      <a:pt x="131739" y="521566"/>
                      <a:pt x="248579" y="314979"/>
                    </a:cubicBezTo>
                    <a:cubicBezTo>
                      <a:pt x="365419" y="108392"/>
                      <a:pt x="487339" y="-1674"/>
                      <a:pt x="726099" y="19"/>
                    </a:cubicBezTo>
                    <a:close/>
                  </a:path>
                </a:pathLst>
              </a:custGeom>
              <a:gradFill flip="none" rotWithShape="1">
                <a:gsLst>
                  <a:gs pos="0">
                    <a:schemeClr val="accent5">
                      <a:lumMod val="75000"/>
                    </a:schemeClr>
                  </a:gs>
                  <a:gs pos="45000">
                    <a:srgbClr val="0F70C1"/>
                  </a:gs>
                  <a:gs pos="22000">
                    <a:schemeClr val="accent5"/>
                  </a:gs>
                  <a:gs pos="37000">
                    <a:srgbClr val="2371C2"/>
                  </a:gs>
                  <a:gs pos="61000">
                    <a:srgbClr val="0B5DA9"/>
                  </a:gs>
                  <a:gs pos="84000">
                    <a:srgbClr val="0070C0"/>
                  </a:gs>
                  <a:gs pos="81000">
                    <a:srgbClr val="002060"/>
                  </a:gs>
                </a:gsLst>
                <a:path path="circle">
                  <a:fillToRect l="50000" t="50000" r="50000" b="50000"/>
                </a:path>
                <a:tileRect/>
              </a:gra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28" name="Freeform 227"/>
              <p:cNvSpPr/>
              <p:nvPr/>
            </p:nvSpPr>
            <p:spPr>
              <a:xfrm>
                <a:off x="8227154" y="619011"/>
                <a:ext cx="2247324" cy="2220983"/>
              </a:xfrm>
              <a:custGeom>
                <a:avLst/>
                <a:gdLst>
                  <a:gd name="connsiteX0" fmla="*/ 726099 w 1802500"/>
                  <a:gd name="connsiteY0" fmla="*/ 19 h 1757730"/>
                  <a:gd name="connsiteX1" fmla="*/ 1681139 w 1802500"/>
                  <a:gd name="connsiteY1" fmla="*/ 325139 h 1757730"/>
                  <a:gd name="connsiteX2" fmla="*/ 1711619 w 1802500"/>
                  <a:gd name="connsiteY2" fmla="*/ 1249699 h 1757730"/>
                  <a:gd name="connsiteX3" fmla="*/ 969939 w 1802500"/>
                  <a:gd name="connsiteY3" fmla="*/ 1757699 h 1757730"/>
                  <a:gd name="connsiteX4" fmla="*/ 35219 w 1802500"/>
                  <a:gd name="connsiteY4" fmla="*/ 1229379 h 1757730"/>
                  <a:gd name="connsiteX5" fmla="*/ 248579 w 1802500"/>
                  <a:gd name="connsiteY5" fmla="*/ 314979 h 1757730"/>
                  <a:gd name="connsiteX6" fmla="*/ 726099 w 1802500"/>
                  <a:gd name="connsiteY6" fmla="*/ 19 h 175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500" h="1757730">
                    <a:moveTo>
                      <a:pt x="726099" y="19"/>
                    </a:moveTo>
                    <a:cubicBezTo>
                      <a:pt x="964859" y="1712"/>
                      <a:pt x="1516886" y="116859"/>
                      <a:pt x="1681139" y="325139"/>
                    </a:cubicBezTo>
                    <a:cubicBezTo>
                      <a:pt x="1845392" y="533419"/>
                      <a:pt x="1830152" y="1010939"/>
                      <a:pt x="1711619" y="1249699"/>
                    </a:cubicBezTo>
                    <a:cubicBezTo>
                      <a:pt x="1593086" y="1488459"/>
                      <a:pt x="1249339" y="1761086"/>
                      <a:pt x="969939" y="1757699"/>
                    </a:cubicBezTo>
                    <a:cubicBezTo>
                      <a:pt x="690539" y="1754312"/>
                      <a:pt x="155446" y="1469832"/>
                      <a:pt x="35219" y="1229379"/>
                    </a:cubicBezTo>
                    <a:cubicBezTo>
                      <a:pt x="-85008" y="988926"/>
                      <a:pt x="131739" y="521566"/>
                      <a:pt x="248579" y="314979"/>
                    </a:cubicBezTo>
                    <a:cubicBezTo>
                      <a:pt x="365419" y="108392"/>
                      <a:pt x="487339" y="-1674"/>
                      <a:pt x="726099" y="19"/>
                    </a:cubicBezTo>
                    <a:close/>
                  </a:path>
                </a:pathLst>
              </a:custGeom>
              <a:gradFill flip="none" rotWithShape="1">
                <a:gsLst>
                  <a:gs pos="0">
                    <a:srgbClr val="0070C0"/>
                  </a:gs>
                  <a:gs pos="45000">
                    <a:srgbClr val="0F70C1"/>
                  </a:gs>
                  <a:gs pos="22000">
                    <a:srgbClr val="4A8CF6"/>
                  </a:gs>
                  <a:gs pos="37000">
                    <a:srgbClr val="2371C2"/>
                  </a:gs>
                  <a:gs pos="61000">
                    <a:srgbClr val="0B5DA9"/>
                  </a:gs>
                  <a:gs pos="84000">
                    <a:srgbClr val="0070C0"/>
                  </a:gs>
                  <a:gs pos="81000">
                    <a:srgbClr val="002060"/>
                  </a:gs>
                </a:gsLst>
                <a:path path="circle">
                  <a:fillToRect l="50000" t="50000" r="50000" b="50000"/>
                </a:path>
                <a:tileRect/>
              </a:gra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CA"/>
              </a:p>
            </p:txBody>
          </p:sp>
        </p:grpSp>
        <p:grpSp>
          <p:nvGrpSpPr>
            <p:cNvPr id="28823" name="Group 228"/>
            <p:cNvGrpSpPr>
              <a:grpSpLocks/>
            </p:cNvGrpSpPr>
            <p:nvPr/>
          </p:nvGrpSpPr>
          <p:grpSpPr bwMode="auto">
            <a:xfrm>
              <a:off x="8279680" y="1555926"/>
              <a:ext cx="2185120" cy="1170739"/>
              <a:chOff x="1270000" y="1957812"/>
              <a:chExt cx="4145279" cy="2607116"/>
            </a:xfrm>
          </p:grpSpPr>
          <p:grpSp>
            <p:nvGrpSpPr>
              <p:cNvPr id="28824" name="Group 229"/>
              <p:cNvGrpSpPr>
                <a:grpSpLocks/>
              </p:cNvGrpSpPr>
              <p:nvPr/>
            </p:nvGrpSpPr>
            <p:grpSpPr bwMode="auto">
              <a:xfrm>
                <a:off x="2860678" y="2131141"/>
                <a:ext cx="2114761" cy="1050273"/>
                <a:chOff x="3632122" y="1728033"/>
                <a:chExt cx="2072513" cy="855728"/>
              </a:xfrm>
            </p:grpSpPr>
            <p:sp>
              <p:nvSpPr>
                <p:cNvPr id="237" name="Rectangle 236"/>
                <p:cNvSpPr/>
                <p:nvPr/>
              </p:nvSpPr>
              <p:spPr>
                <a:xfrm>
                  <a:off x="4027472" y="1739001"/>
                  <a:ext cx="59048" cy="83245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238" name="Rectangle 237"/>
                <p:cNvSpPr/>
                <p:nvPr/>
              </p:nvSpPr>
              <p:spPr>
                <a:xfrm>
                  <a:off x="3909376" y="1730361"/>
                  <a:ext cx="59048" cy="832450"/>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239" name="Group 238"/>
                <p:cNvGrpSpPr/>
                <p:nvPr/>
              </p:nvGrpSpPr>
              <p:grpSpPr>
                <a:xfrm>
                  <a:off x="3632122" y="1739336"/>
                  <a:ext cx="182880" cy="833119"/>
                  <a:chOff x="1117600" y="4058920"/>
                  <a:chExt cx="182880" cy="833120"/>
                </a:xfrm>
                <a:solidFill>
                  <a:srgbClr val="002060"/>
                </a:solidFill>
              </p:grpSpPr>
              <p:sp>
                <p:nvSpPr>
                  <p:cNvPr id="253" name="Rectangle 252"/>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54" name="Rectangle 253"/>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240" name="Rectangle 239"/>
                <p:cNvSpPr/>
                <p:nvPr/>
              </p:nvSpPr>
              <p:spPr>
                <a:xfrm>
                  <a:off x="4443758" y="1739001"/>
                  <a:ext cx="61999" cy="83245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241" name="Rectangle 240"/>
                <p:cNvSpPr/>
                <p:nvPr/>
              </p:nvSpPr>
              <p:spPr>
                <a:xfrm>
                  <a:off x="4576615" y="1739001"/>
                  <a:ext cx="62001" cy="83245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242" name="Rectangle 241"/>
                <p:cNvSpPr/>
                <p:nvPr/>
              </p:nvSpPr>
              <p:spPr>
                <a:xfrm>
                  <a:off x="4718329" y="1750523"/>
                  <a:ext cx="62001" cy="832452"/>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43" name="Rectangle 242"/>
                <p:cNvSpPr/>
                <p:nvPr/>
              </p:nvSpPr>
              <p:spPr>
                <a:xfrm>
                  <a:off x="4851187" y="1750523"/>
                  <a:ext cx="61999" cy="83245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244" name="Rectangle 243"/>
                <p:cNvSpPr/>
                <p:nvPr/>
              </p:nvSpPr>
              <p:spPr>
                <a:xfrm>
                  <a:off x="4972234" y="1739001"/>
                  <a:ext cx="62001" cy="832452"/>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245" name="Rectangle 244"/>
                <p:cNvSpPr/>
                <p:nvPr/>
              </p:nvSpPr>
              <p:spPr>
                <a:xfrm>
                  <a:off x="5125758" y="1739001"/>
                  <a:ext cx="59048" cy="83245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246" name="Rectangle 245"/>
                <p:cNvSpPr/>
                <p:nvPr/>
              </p:nvSpPr>
              <p:spPr>
                <a:xfrm>
                  <a:off x="5642426" y="1739001"/>
                  <a:ext cx="61999" cy="83245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247" name="Rectangle 246"/>
                <p:cNvSpPr/>
                <p:nvPr/>
              </p:nvSpPr>
              <p:spPr>
                <a:xfrm>
                  <a:off x="5246806" y="1750523"/>
                  <a:ext cx="61999" cy="83245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248" name="Rectangle 247"/>
                <p:cNvSpPr/>
                <p:nvPr/>
              </p:nvSpPr>
              <p:spPr>
                <a:xfrm>
                  <a:off x="4148520" y="1727480"/>
                  <a:ext cx="61999" cy="83245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249" name="Rectangle 248"/>
                <p:cNvSpPr/>
                <p:nvPr/>
              </p:nvSpPr>
              <p:spPr>
                <a:xfrm>
                  <a:off x="4275472" y="1727480"/>
                  <a:ext cx="62001" cy="832452"/>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250" name="Group 249"/>
                <p:cNvGrpSpPr/>
                <p:nvPr/>
              </p:nvGrpSpPr>
              <p:grpSpPr>
                <a:xfrm>
                  <a:off x="5389685" y="1739338"/>
                  <a:ext cx="182880" cy="833120"/>
                  <a:chOff x="1117600" y="4058920"/>
                  <a:chExt cx="182880" cy="833120"/>
                </a:xfrm>
                <a:solidFill>
                  <a:srgbClr val="002060"/>
                </a:solidFill>
              </p:grpSpPr>
              <p:sp>
                <p:nvSpPr>
                  <p:cNvPr id="251" name="Rectangle 250"/>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52" name="Rectangle 251"/>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8825" name="Group 230"/>
              <p:cNvGrpSpPr>
                <a:grpSpLocks/>
              </p:cNvGrpSpPr>
              <p:nvPr/>
            </p:nvGrpSpPr>
            <p:grpSpPr bwMode="auto">
              <a:xfrm>
                <a:off x="1270000" y="1957812"/>
                <a:ext cx="4145279" cy="2607116"/>
                <a:chOff x="1076960" y="2420568"/>
                <a:chExt cx="3200399" cy="2559842"/>
              </a:xfrm>
            </p:grpSpPr>
            <p:grpSp>
              <p:nvGrpSpPr>
                <p:cNvPr id="232" name="Group 231"/>
                <p:cNvGrpSpPr/>
                <p:nvPr/>
              </p:nvGrpSpPr>
              <p:grpSpPr>
                <a:xfrm>
                  <a:off x="1076960" y="2420568"/>
                  <a:ext cx="3200399" cy="1371601"/>
                  <a:chOff x="1036320" y="2468880"/>
                  <a:chExt cx="3200399" cy="1371601"/>
                </a:xfrm>
                <a:solidFill>
                  <a:srgbClr val="FFC000"/>
                </a:solidFill>
              </p:grpSpPr>
              <p:sp>
                <p:nvSpPr>
                  <p:cNvPr id="234" name="Rectangle 233"/>
                  <p:cNvSpPr/>
                  <p:nvPr/>
                </p:nvSpPr>
                <p:spPr>
                  <a:xfrm>
                    <a:off x="1036320" y="3662669"/>
                    <a:ext cx="2280920" cy="177811"/>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35" name="Block Arc 234"/>
                  <p:cNvSpPr/>
                  <p:nvPr/>
                </p:nvSpPr>
                <p:spPr>
                  <a:xfrm rot="5400000">
                    <a:off x="2631440" y="2235201"/>
                    <a:ext cx="1371600" cy="1838959"/>
                  </a:xfrm>
                  <a:prstGeom prst="blockArc">
                    <a:avLst>
                      <a:gd name="adj1" fmla="val 10800000"/>
                      <a:gd name="adj2" fmla="val 270396"/>
                      <a:gd name="adj3" fmla="val 12291"/>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solidFill>
                        <a:schemeClr val="tx1"/>
                      </a:solidFill>
                    </a:endParaRPr>
                  </a:p>
                </p:txBody>
              </p:sp>
              <p:sp>
                <p:nvSpPr>
                  <p:cNvPr id="236" name="Rectangle 235"/>
                  <p:cNvSpPr/>
                  <p:nvPr/>
                </p:nvSpPr>
                <p:spPr>
                  <a:xfrm>
                    <a:off x="1155427" y="2468880"/>
                    <a:ext cx="2161813" cy="162561"/>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grpSp>
            <p:sp>
              <p:nvSpPr>
                <p:cNvPr id="28827" name="TextBox 232"/>
                <p:cNvSpPr txBox="1">
                  <a:spLocks noChangeArrowheads="1"/>
                </p:cNvSpPr>
                <p:nvPr/>
              </p:nvSpPr>
              <p:spPr bwMode="auto">
                <a:xfrm>
                  <a:off x="2217421" y="3836380"/>
                  <a:ext cx="1209041" cy="114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CA" altLang="en-US" sz="2800">
                    <a:latin typeface="Arial Black" panose="020B0A04020102020204" pitchFamily="34" charset="0"/>
                  </a:endParaRPr>
                </a:p>
              </p:txBody>
            </p:sp>
          </p:grpSp>
        </p:grpSp>
      </p:grpSp>
      <p:grpSp>
        <p:nvGrpSpPr>
          <p:cNvPr id="28675" name="Group 208"/>
          <p:cNvGrpSpPr>
            <a:grpSpLocks/>
          </p:cNvGrpSpPr>
          <p:nvPr/>
        </p:nvGrpSpPr>
        <p:grpSpPr bwMode="auto">
          <a:xfrm>
            <a:off x="984250" y="2058988"/>
            <a:ext cx="8094663" cy="876300"/>
            <a:chOff x="1070848" y="3962400"/>
            <a:chExt cx="7934570" cy="896407"/>
          </a:xfrm>
        </p:grpSpPr>
        <p:grpSp>
          <p:nvGrpSpPr>
            <p:cNvPr id="28768" name="Group 206"/>
            <p:cNvGrpSpPr>
              <a:grpSpLocks/>
            </p:cNvGrpSpPr>
            <p:nvPr/>
          </p:nvGrpSpPr>
          <p:grpSpPr bwMode="auto">
            <a:xfrm>
              <a:off x="1070848" y="3962400"/>
              <a:ext cx="7934570" cy="888961"/>
              <a:chOff x="1117600" y="4025687"/>
              <a:chExt cx="7934570" cy="888961"/>
            </a:xfrm>
          </p:grpSpPr>
          <p:grpSp>
            <p:nvGrpSpPr>
              <p:cNvPr id="28770" name="Group 205"/>
              <p:cNvGrpSpPr>
                <a:grpSpLocks/>
              </p:cNvGrpSpPr>
              <p:nvPr/>
            </p:nvGrpSpPr>
            <p:grpSpPr bwMode="auto">
              <a:xfrm>
                <a:off x="1117600" y="4025687"/>
                <a:ext cx="7934570" cy="888961"/>
                <a:chOff x="1117600" y="4025687"/>
                <a:chExt cx="7934570" cy="888961"/>
              </a:xfrm>
            </p:grpSpPr>
            <p:grpSp>
              <p:nvGrpSpPr>
                <p:cNvPr id="28772" name="Group 138"/>
                <p:cNvGrpSpPr>
                  <a:grpSpLocks/>
                </p:cNvGrpSpPr>
                <p:nvPr/>
              </p:nvGrpSpPr>
              <p:grpSpPr bwMode="auto">
                <a:xfrm>
                  <a:off x="1117600" y="4025687"/>
                  <a:ext cx="2676965" cy="877657"/>
                  <a:chOff x="1117600" y="4025687"/>
                  <a:chExt cx="2676965" cy="877657"/>
                </a:xfrm>
              </p:grpSpPr>
              <p:sp>
                <p:nvSpPr>
                  <p:cNvPr id="108" name="Rectangle 107"/>
                  <p:cNvSpPr/>
                  <p:nvPr/>
                </p:nvSpPr>
                <p:spPr>
                  <a:xfrm>
                    <a:off x="1534636" y="4058165"/>
                    <a:ext cx="60689"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10" name="Rectangle 109"/>
                  <p:cNvSpPr/>
                  <p:nvPr/>
                </p:nvSpPr>
                <p:spPr>
                  <a:xfrm>
                    <a:off x="1382138" y="4058165"/>
                    <a:ext cx="60689" cy="828202"/>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27" name="Group 126"/>
                  <p:cNvGrpSpPr/>
                  <p:nvPr/>
                </p:nvGrpSpPr>
                <p:grpSpPr>
                  <a:xfrm>
                    <a:off x="1117600" y="4058920"/>
                    <a:ext cx="182880" cy="833120"/>
                    <a:chOff x="1117600" y="4058920"/>
                    <a:chExt cx="182880" cy="833120"/>
                  </a:xfrm>
                  <a:solidFill>
                    <a:srgbClr val="002060"/>
                  </a:solidFill>
                </p:grpSpPr>
                <p:sp>
                  <p:nvSpPr>
                    <p:cNvPr id="90" name="Rectangle 89"/>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12" name="Rectangle 111"/>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115" name="Rectangle 114"/>
                  <p:cNvSpPr/>
                  <p:nvPr/>
                </p:nvSpPr>
                <p:spPr>
                  <a:xfrm>
                    <a:off x="2082384" y="4058165"/>
                    <a:ext cx="60689"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16" name="Rectangle 115"/>
                  <p:cNvSpPr/>
                  <p:nvPr/>
                </p:nvSpPr>
                <p:spPr>
                  <a:xfrm>
                    <a:off x="2214653" y="4058165"/>
                    <a:ext cx="60688"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17" name="Rectangle 116"/>
                  <p:cNvSpPr/>
                  <p:nvPr/>
                </p:nvSpPr>
                <p:spPr>
                  <a:xfrm>
                    <a:off x="2336029" y="4025687"/>
                    <a:ext cx="62244" cy="828202"/>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18" name="Rectangle 117"/>
                  <p:cNvSpPr/>
                  <p:nvPr/>
                </p:nvSpPr>
                <p:spPr>
                  <a:xfrm>
                    <a:off x="2488527" y="4069532"/>
                    <a:ext cx="60688"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19" name="Rectangle 118"/>
                  <p:cNvSpPr/>
                  <p:nvPr/>
                </p:nvSpPr>
                <p:spPr>
                  <a:xfrm>
                    <a:off x="2611459" y="4058165"/>
                    <a:ext cx="60689" cy="828202"/>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20" name="Rectangle 119"/>
                  <p:cNvSpPr/>
                  <p:nvPr/>
                </p:nvSpPr>
                <p:spPr>
                  <a:xfrm>
                    <a:off x="2763957" y="4058165"/>
                    <a:ext cx="60689"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23" name="Rectangle 122"/>
                  <p:cNvSpPr/>
                  <p:nvPr/>
                </p:nvSpPr>
                <p:spPr>
                  <a:xfrm>
                    <a:off x="3280583" y="4058165"/>
                    <a:ext cx="62244"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24" name="Rectangle 123"/>
                  <p:cNvSpPr/>
                  <p:nvPr/>
                </p:nvSpPr>
                <p:spPr>
                  <a:xfrm>
                    <a:off x="2885333" y="4069532"/>
                    <a:ext cx="60689"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11" name="Rectangle 110"/>
                  <p:cNvSpPr/>
                  <p:nvPr/>
                </p:nvSpPr>
                <p:spPr>
                  <a:xfrm>
                    <a:off x="1797618" y="4058165"/>
                    <a:ext cx="60688"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14" name="Rectangle 113"/>
                  <p:cNvSpPr/>
                  <p:nvPr/>
                </p:nvSpPr>
                <p:spPr>
                  <a:xfrm>
                    <a:off x="1915881" y="4046798"/>
                    <a:ext cx="60688" cy="828202"/>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25" name="Rectangle 124"/>
                  <p:cNvSpPr/>
                  <p:nvPr/>
                </p:nvSpPr>
                <p:spPr>
                  <a:xfrm>
                    <a:off x="3448643" y="4058165"/>
                    <a:ext cx="60689"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31" name="Group 130"/>
                  <p:cNvGrpSpPr/>
                  <p:nvPr/>
                </p:nvGrpSpPr>
                <p:grpSpPr>
                  <a:xfrm>
                    <a:off x="3027680" y="4058920"/>
                    <a:ext cx="182880" cy="833120"/>
                    <a:chOff x="1117600" y="4058920"/>
                    <a:chExt cx="182880" cy="833120"/>
                  </a:xfrm>
                  <a:solidFill>
                    <a:srgbClr val="002060"/>
                  </a:solidFill>
                </p:grpSpPr>
                <p:sp>
                  <p:nvSpPr>
                    <p:cNvPr id="132" name="Rectangle 131"/>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33" name="Rectangle 132"/>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nvGrpSpPr>
                  <p:cNvPr id="134" name="Group 133"/>
                  <p:cNvGrpSpPr/>
                  <p:nvPr/>
                </p:nvGrpSpPr>
                <p:grpSpPr>
                  <a:xfrm>
                    <a:off x="3611685" y="4070224"/>
                    <a:ext cx="182880" cy="833120"/>
                    <a:chOff x="1117600" y="4058920"/>
                    <a:chExt cx="182880" cy="833120"/>
                  </a:xfrm>
                  <a:solidFill>
                    <a:srgbClr val="002060"/>
                  </a:solidFill>
                </p:grpSpPr>
                <p:sp>
                  <p:nvSpPr>
                    <p:cNvPr id="135" name="Rectangle 134"/>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36" name="Rectangle 135"/>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8773" name="Group 139"/>
                <p:cNvGrpSpPr>
                  <a:grpSpLocks/>
                </p:cNvGrpSpPr>
                <p:nvPr/>
              </p:nvGrpSpPr>
              <p:grpSpPr bwMode="auto">
                <a:xfrm>
                  <a:off x="6375205" y="4058920"/>
                  <a:ext cx="2676965" cy="855728"/>
                  <a:chOff x="1117600" y="4047616"/>
                  <a:chExt cx="2676965" cy="855728"/>
                </a:xfrm>
              </p:grpSpPr>
              <p:sp>
                <p:nvSpPr>
                  <p:cNvPr id="141" name="Rectangle 140"/>
                  <p:cNvSpPr/>
                  <p:nvPr/>
                </p:nvSpPr>
                <p:spPr>
                  <a:xfrm>
                    <a:off x="1535103" y="4058228"/>
                    <a:ext cx="60688" cy="828203"/>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42" name="Rectangle 141"/>
                  <p:cNvSpPr/>
                  <p:nvPr/>
                </p:nvSpPr>
                <p:spPr>
                  <a:xfrm>
                    <a:off x="1382605" y="4058228"/>
                    <a:ext cx="60688" cy="828203"/>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43" name="Group 142"/>
                  <p:cNvGrpSpPr/>
                  <p:nvPr/>
                </p:nvGrpSpPr>
                <p:grpSpPr>
                  <a:xfrm>
                    <a:off x="1117600" y="4058920"/>
                    <a:ext cx="182880" cy="833120"/>
                    <a:chOff x="1117600" y="4058920"/>
                    <a:chExt cx="182880" cy="833120"/>
                  </a:xfrm>
                  <a:solidFill>
                    <a:srgbClr val="002060"/>
                  </a:solidFill>
                </p:grpSpPr>
                <p:sp>
                  <p:nvSpPr>
                    <p:cNvPr id="161" name="Rectangle 160"/>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62" name="Rectangle 161"/>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144" name="Rectangle 143"/>
                  <p:cNvSpPr/>
                  <p:nvPr/>
                </p:nvSpPr>
                <p:spPr>
                  <a:xfrm>
                    <a:off x="2082852" y="4058228"/>
                    <a:ext cx="60688" cy="828203"/>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45" name="Rectangle 144"/>
                  <p:cNvSpPr/>
                  <p:nvPr/>
                </p:nvSpPr>
                <p:spPr>
                  <a:xfrm>
                    <a:off x="2215120" y="4058228"/>
                    <a:ext cx="60689" cy="828203"/>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46" name="Rectangle 145"/>
                  <p:cNvSpPr/>
                  <p:nvPr/>
                </p:nvSpPr>
                <p:spPr>
                  <a:xfrm>
                    <a:off x="2356726" y="4069596"/>
                    <a:ext cx="62244" cy="828203"/>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47" name="Rectangle 146"/>
                  <p:cNvSpPr/>
                  <p:nvPr/>
                </p:nvSpPr>
                <p:spPr>
                  <a:xfrm>
                    <a:off x="2488994" y="4069596"/>
                    <a:ext cx="60689" cy="828203"/>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48" name="Rectangle 147"/>
                  <p:cNvSpPr/>
                  <p:nvPr/>
                </p:nvSpPr>
                <p:spPr>
                  <a:xfrm>
                    <a:off x="2611927" y="4058228"/>
                    <a:ext cx="60688" cy="828203"/>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49" name="Rectangle 148"/>
                  <p:cNvSpPr/>
                  <p:nvPr/>
                </p:nvSpPr>
                <p:spPr>
                  <a:xfrm>
                    <a:off x="2764425" y="4058228"/>
                    <a:ext cx="60688" cy="828203"/>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50" name="Rectangle 149"/>
                  <p:cNvSpPr/>
                  <p:nvPr/>
                </p:nvSpPr>
                <p:spPr>
                  <a:xfrm>
                    <a:off x="3281051" y="4058228"/>
                    <a:ext cx="62244" cy="828203"/>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51" name="Rectangle 150"/>
                  <p:cNvSpPr/>
                  <p:nvPr/>
                </p:nvSpPr>
                <p:spPr>
                  <a:xfrm>
                    <a:off x="2885801" y="4069596"/>
                    <a:ext cx="60688" cy="828203"/>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52" name="Rectangle 151"/>
                  <p:cNvSpPr/>
                  <p:nvPr/>
                </p:nvSpPr>
                <p:spPr>
                  <a:xfrm>
                    <a:off x="1798084" y="4058228"/>
                    <a:ext cx="60689" cy="828203"/>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53" name="Rectangle 152"/>
                  <p:cNvSpPr/>
                  <p:nvPr/>
                </p:nvSpPr>
                <p:spPr>
                  <a:xfrm>
                    <a:off x="1916348" y="4046861"/>
                    <a:ext cx="60689" cy="828203"/>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54" name="Rectangle 153"/>
                  <p:cNvSpPr/>
                  <p:nvPr/>
                </p:nvSpPr>
                <p:spPr>
                  <a:xfrm>
                    <a:off x="3449110" y="4058228"/>
                    <a:ext cx="60688" cy="828203"/>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55" name="Group 154"/>
                  <p:cNvGrpSpPr/>
                  <p:nvPr/>
                </p:nvGrpSpPr>
                <p:grpSpPr>
                  <a:xfrm>
                    <a:off x="3027680" y="4058920"/>
                    <a:ext cx="182880" cy="833120"/>
                    <a:chOff x="1117600" y="4058920"/>
                    <a:chExt cx="182880" cy="833120"/>
                  </a:xfrm>
                  <a:solidFill>
                    <a:srgbClr val="002060"/>
                  </a:solidFill>
                </p:grpSpPr>
                <p:sp>
                  <p:nvSpPr>
                    <p:cNvPr id="159" name="Rectangle 158"/>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60" name="Rectangle 159"/>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nvGrpSpPr>
                  <p:cNvPr id="156" name="Group 155"/>
                  <p:cNvGrpSpPr/>
                  <p:nvPr/>
                </p:nvGrpSpPr>
                <p:grpSpPr>
                  <a:xfrm>
                    <a:off x="3611685" y="4070224"/>
                    <a:ext cx="182880" cy="833120"/>
                    <a:chOff x="1117600" y="4058920"/>
                    <a:chExt cx="182880" cy="833120"/>
                  </a:xfrm>
                  <a:solidFill>
                    <a:srgbClr val="002060"/>
                  </a:solidFill>
                </p:grpSpPr>
                <p:sp>
                  <p:nvSpPr>
                    <p:cNvPr id="157" name="Rectangle 156"/>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58" name="Rectangle 157"/>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8774" name="Group 185"/>
                <p:cNvGrpSpPr>
                  <a:grpSpLocks/>
                </p:cNvGrpSpPr>
                <p:nvPr/>
              </p:nvGrpSpPr>
              <p:grpSpPr bwMode="auto">
                <a:xfrm>
                  <a:off x="4180766" y="4036312"/>
                  <a:ext cx="2072518" cy="855728"/>
                  <a:chOff x="3632127" y="1728034"/>
                  <a:chExt cx="2072518" cy="855728"/>
                </a:xfrm>
              </p:grpSpPr>
              <p:sp>
                <p:nvSpPr>
                  <p:cNvPr id="164" name="Rectangle 163"/>
                  <p:cNvSpPr/>
                  <p:nvPr/>
                </p:nvSpPr>
                <p:spPr>
                  <a:xfrm>
                    <a:off x="4026622" y="1740144"/>
                    <a:ext cx="60689" cy="82657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65" name="Rectangle 164"/>
                  <p:cNvSpPr/>
                  <p:nvPr/>
                </p:nvSpPr>
                <p:spPr>
                  <a:xfrm>
                    <a:off x="3908359" y="1730400"/>
                    <a:ext cx="60689" cy="826578"/>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66" name="Group 165"/>
                  <p:cNvGrpSpPr/>
                  <p:nvPr/>
                </p:nvGrpSpPr>
                <p:grpSpPr>
                  <a:xfrm>
                    <a:off x="3632127" y="1739338"/>
                    <a:ext cx="182880" cy="833120"/>
                    <a:chOff x="1117600" y="4058920"/>
                    <a:chExt cx="182880" cy="833120"/>
                  </a:xfrm>
                  <a:solidFill>
                    <a:srgbClr val="002060"/>
                  </a:solidFill>
                </p:grpSpPr>
                <p:sp>
                  <p:nvSpPr>
                    <p:cNvPr id="184" name="Rectangle 183"/>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85" name="Rectangle 184"/>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167" name="Rectangle 166"/>
                  <p:cNvSpPr/>
                  <p:nvPr/>
                </p:nvSpPr>
                <p:spPr>
                  <a:xfrm>
                    <a:off x="4443658" y="1740144"/>
                    <a:ext cx="60689" cy="82657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68" name="Rectangle 167"/>
                  <p:cNvSpPr/>
                  <p:nvPr/>
                </p:nvSpPr>
                <p:spPr>
                  <a:xfrm>
                    <a:off x="4575927" y="1740144"/>
                    <a:ext cx="60688" cy="82657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69" name="Rectangle 168"/>
                  <p:cNvSpPr/>
                  <p:nvPr/>
                </p:nvSpPr>
                <p:spPr>
                  <a:xfrm>
                    <a:off x="4719089" y="1751511"/>
                    <a:ext cx="60688" cy="826579"/>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70" name="Rectangle 169"/>
                  <p:cNvSpPr/>
                  <p:nvPr/>
                </p:nvSpPr>
                <p:spPr>
                  <a:xfrm>
                    <a:off x="4849802" y="1751511"/>
                    <a:ext cx="62244" cy="826579"/>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71" name="Rectangle 170"/>
                  <p:cNvSpPr/>
                  <p:nvPr/>
                </p:nvSpPr>
                <p:spPr>
                  <a:xfrm>
                    <a:off x="4972733" y="1740144"/>
                    <a:ext cx="60689" cy="826578"/>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72" name="Rectangle 171"/>
                  <p:cNvSpPr/>
                  <p:nvPr/>
                </p:nvSpPr>
                <p:spPr>
                  <a:xfrm>
                    <a:off x="5125231" y="1740144"/>
                    <a:ext cx="60689" cy="82657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73" name="Rectangle 172"/>
                  <p:cNvSpPr/>
                  <p:nvPr/>
                </p:nvSpPr>
                <p:spPr>
                  <a:xfrm>
                    <a:off x="5643414" y="1740144"/>
                    <a:ext cx="60688" cy="82657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74" name="Rectangle 173"/>
                  <p:cNvSpPr/>
                  <p:nvPr/>
                </p:nvSpPr>
                <p:spPr>
                  <a:xfrm>
                    <a:off x="5246608" y="1751511"/>
                    <a:ext cx="60689" cy="826579"/>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75" name="Rectangle 174"/>
                  <p:cNvSpPr/>
                  <p:nvPr/>
                </p:nvSpPr>
                <p:spPr>
                  <a:xfrm>
                    <a:off x="4149555" y="1728776"/>
                    <a:ext cx="60688" cy="826579"/>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76" name="Rectangle 175"/>
                  <p:cNvSpPr/>
                  <p:nvPr/>
                </p:nvSpPr>
                <p:spPr>
                  <a:xfrm>
                    <a:off x="4277156" y="1728776"/>
                    <a:ext cx="60688" cy="826579"/>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78" name="Group 177"/>
                  <p:cNvGrpSpPr/>
                  <p:nvPr/>
                </p:nvGrpSpPr>
                <p:grpSpPr>
                  <a:xfrm>
                    <a:off x="5389685" y="1739338"/>
                    <a:ext cx="182880" cy="833120"/>
                    <a:chOff x="1117600" y="4058920"/>
                    <a:chExt cx="182880" cy="833120"/>
                  </a:xfrm>
                  <a:solidFill>
                    <a:srgbClr val="002060"/>
                  </a:solidFill>
                </p:grpSpPr>
                <p:sp>
                  <p:nvSpPr>
                    <p:cNvPr id="182" name="Rectangle 181"/>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83" name="Rectangle 182"/>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01" name="Group 200"/>
                <p:cNvGrpSpPr/>
                <p:nvPr/>
              </p:nvGrpSpPr>
              <p:grpSpPr>
                <a:xfrm>
                  <a:off x="3886004" y="4025687"/>
                  <a:ext cx="182880" cy="833120"/>
                  <a:chOff x="1117600" y="4058920"/>
                  <a:chExt cx="182880" cy="833120"/>
                </a:xfrm>
                <a:solidFill>
                  <a:srgbClr val="002060"/>
                </a:solidFill>
              </p:grpSpPr>
              <p:sp>
                <p:nvSpPr>
                  <p:cNvPr id="202" name="Rectangle 201"/>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03" name="Rectangle 202"/>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sp>
            <p:nvSpPr>
              <p:cNvPr id="113" name="Rectangle 112"/>
              <p:cNvSpPr/>
              <p:nvPr/>
            </p:nvSpPr>
            <p:spPr>
              <a:xfrm>
                <a:off x="1687134" y="4058166"/>
                <a:ext cx="60689" cy="8282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grpSp>
        <p:sp>
          <p:nvSpPr>
            <p:cNvPr id="208" name="Rectangle 207"/>
            <p:cNvSpPr/>
            <p:nvPr/>
          </p:nvSpPr>
          <p:spPr>
            <a:xfrm>
              <a:off x="6881337" y="4025733"/>
              <a:ext cx="62244" cy="83307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grpSp>
      <p:sp>
        <p:nvSpPr>
          <p:cNvPr id="21" name="Equal 20"/>
          <p:cNvSpPr/>
          <p:nvPr/>
        </p:nvSpPr>
        <p:spPr bwMode="auto">
          <a:xfrm>
            <a:off x="-487363" y="1916954"/>
            <a:ext cx="11037888" cy="1180584"/>
          </a:xfrm>
          <a:prstGeom prst="mathEqual">
            <a:avLst>
              <a:gd name="adj1" fmla="val 12133"/>
              <a:gd name="adj2" fmla="val 52960"/>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CA">
              <a:solidFill>
                <a:schemeClr val="tx1"/>
              </a:solidFill>
            </a:endParaRPr>
          </a:p>
        </p:txBody>
      </p:sp>
      <p:sp>
        <p:nvSpPr>
          <p:cNvPr id="28679" name="TextBox 21"/>
          <p:cNvSpPr txBox="1">
            <a:spLocks noChangeArrowheads="1"/>
          </p:cNvSpPr>
          <p:nvPr/>
        </p:nvSpPr>
        <p:spPr bwMode="auto">
          <a:xfrm>
            <a:off x="4098925" y="3097213"/>
            <a:ext cx="208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a:latin typeface="Candara" panose="020E0502030303020204" pitchFamily="34" charset="0"/>
              </a:rPr>
              <a:t>Gene of Interest</a:t>
            </a:r>
          </a:p>
        </p:txBody>
      </p:sp>
      <p:sp>
        <p:nvSpPr>
          <p:cNvPr id="24" name="Rectangle 23"/>
          <p:cNvSpPr/>
          <p:nvPr/>
        </p:nvSpPr>
        <p:spPr bwMode="auto">
          <a:xfrm>
            <a:off x="4908550" y="2028825"/>
            <a:ext cx="1482725" cy="1682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6" name="Rectangle 25"/>
          <p:cNvSpPr/>
          <p:nvPr/>
        </p:nvSpPr>
        <p:spPr bwMode="auto">
          <a:xfrm>
            <a:off x="4256088" y="2028825"/>
            <a:ext cx="652462" cy="187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8682" name="TextBox 120"/>
          <p:cNvSpPr txBox="1">
            <a:spLocks noChangeArrowheads="1"/>
          </p:cNvSpPr>
          <p:nvPr/>
        </p:nvSpPr>
        <p:spPr bwMode="auto">
          <a:xfrm>
            <a:off x="3190875" y="1082675"/>
            <a:ext cx="18399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a:latin typeface="Candara" panose="020E0502030303020204" pitchFamily="34" charset="0"/>
              </a:rPr>
              <a:t>Protospacer Adjacent Motif    	(PAM)</a:t>
            </a:r>
          </a:p>
        </p:txBody>
      </p:sp>
      <p:sp>
        <p:nvSpPr>
          <p:cNvPr id="28683" name="TextBox 121"/>
          <p:cNvSpPr txBox="1">
            <a:spLocks noChangeArrowheads="1"/>
          </p:cNvSpPr>
          <p:nvPr/>
        </p:nvSpPr>
        <p:spPr bwMode="auto">
          <a:xfrm>
            <a:off x="4960938" y="1666875"/>
            <a:ext cx="1846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a:latin typeface="Candara" panose="020E0502030303020204" pitchFamily="34" charset="0"/>
              </a:rPr>
              <a:t>Target Sequence</a:t>
            </a:r>
          </a:p>
        </p:txBody>
      </p:sp>
      <p:sp>
        <p:nvSpPr>
          <p:cNvPr id="419" name="Rectangle 418"/>
          <p:cNvSpPr/>
          <p:nvPr/>
        </p:nvSpPr>
        <p:spPr bwMode="auto">
          <a:xfrm>
            <a:off x="3284538" y="4572000"/>
            <a:ext cx="61912" cy="814388"/>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27" name="Rectangle 426"/>
          <p:cNvSpPr/>
          <p:nvPr/>
        </p:nvSpPr>
        <p:spPr bwMode="auto">
          <a:xfrm>
            <a:off x="5230813" y="4556125"/>
            <a:ext cx="63500" cy="81438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406" name="Rectangle 405"/>
          <p:cNvSpPr/>
          <p:nvPr/>
        </p:nvSpPr>
        <p:spPr bwMode="auto">
          <a:xfrm>
            <a:off x="10169525" y="4578350"/>
            <a:ext cx="61913" cy="814388"/>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09" name="Rectangle 408"/>
          <p:cNvSpPr/>
          <p:nvPr/>
        </p:nvSpPr>
        <p:spPr bwMode="auto">
          <a:xfrm>
            <a:off x="10714038" y="4598988"/>
            <a:ext cx="61912" cy="814387"/>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380" name="Group 379"/>
          <p:cNvGrpSpPr/>
          <p:nvPr/>
        </p:nvGrpSpPr>
        <p:grpSpPr bwMode="auto">
          <a:xfrm>
            <a:off x="6064165" y="4528014"/>
            <a:ext cx="173462" cy="845697"/>
            <a:chOff x="1087119" y="4134620"/>
            <a:chExt cx="170010" cy="865352"/>
          </a:xfrm>
          <a:solidFill>
            <a:srgbClr val="002060"/>
          </a:solidFill>
        </p:grpSpPr>
        <p:sp>
          <p:nvSpPr>
            <p:cNvPr id="394" name="Rectangle 393"/>
            <p:cNvSpPr/>
            <p:nvPr/>
          </p:nvSpPr>
          <p:spPr>
            <a:xfrm>
              <a:off x="1087119" y="4166852"/>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395" name="Rectangle 394"/>
            <p:cNvSpPr/>
            <p:nvPr/>
          </p:nvSpPr>
          <p:spPr>
            <a:xfrm>
              <a:off x="1206329" y="41346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376" name="Rectangle 375"/>
          <p:cNvSpPr/>
          <p:nvPr/>
        </p:nvSpPr>
        <p:spPr bwMode="auto">
          <a:xfrm>
            <a:off x="5772150" y="4578350"/>
            <a:ext cx="63500" cy="814388"/>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grpSp>
        <p:nvGrpSpPr>
          <p:cNvPr id="28690" name="Group 9"/>
          <p:cNvGrpSpPr>
            <a:grpSpLocks/>
          </p:cNvGrpSpPr>
          <p:nvPr/>
        </p:nvGrpSpPr>
        <p:grpSpPr bwMode="auto">
          <a:xfrm>
            <a:off x="1311275" y="3684588"/>
            <a:ext cx="11037888" cy="2220912"/>
            <a:chOff x="1363319" y="3626914"/>
            <a:chExt cx="11038690" cy="2220985"/>
          </a:xfrm>
        </p:grpSpPr>
        <p:grpSp>
          <p:nvGrpSpPr>
            <p:cNvPr id="28693" name="Group 443"/>
            <p:cNvGrpSpPr>
              <a:grpSpLocks/>
            </p:cNvGrpSpPr>
            <p:nvPr/>
          </p:nvGrpSpPr>
          <p:grpSpPr bwMode="auto">
            <a:xfrm>
              <a:off x="6591583" y="3626914"/>
              <a:ext cx="2270880" cy="2220985"/>
              <a:chOff x="8227154" y="619011"/>
              <a:chExt cx="2270880" cy="2220985"/>
            </a:xfrm>
          </p:grpSpPr>
          <p:grpSp>
            <p:nvGrpSpPr>
              <p:cNvPr id="28742" name="Group 444"/>
              <p:cNvGrpSpPr>
                <a:grpSpLocks/>
              </p:cNvGrpSpPr>
              <p:nvPr/>
            </p:nvGrpSpPr>
            <p:grpSpPr bwMode="auto">
              <a:xfrm>
                <a:off x="8227154" y="619011"/>
                <a:ext cx="2270880" cy="2220985"/>
                <a:chOff x="8227154" y="619011"/>
                <a:chExt cx="2270880" cy="2220985"/>
              </a:xfrm>
            </p:grpSpPr>
            <p:sp>
              <p:nvSpPr>
                <p:cNvPr id="472" name="Freeform 471"/>
                <p:cNvSpPr/>
                <p:nvPr/>
              </p:nvSpPr>
              <p:spPr>
                <a:xfrm>
                  <a:off x="8250710" y="619011"/>
                  <a:ext cx="2247324" cy="2220983"/>
                </a:xfrm>
                <a:custGeom>
                  <a:avLst/>
                  <a:gdLst>
                    <a:gd name="connsiteX0" fmla="*/ 726099 w 1802500"/>
                    <a:gd name="connsiteY0" fmla="*/ 19 h 1757730"/>
                    <a:gd name="connsiteX1" fmla="*/ 1681139 w 1802500"/>
                    <a:gd name="connsiteY1" fmla="*/ 325139 h 1757730"/>
                    <a:gd name="connsiteX2" fmla="*/ 1711619 w 1802500"/>
                    <a:gd name="connsiteY2" fmla="*/ 1249699 h 1757730"/>
                    <a:gd name="connsiteX3" fmla="*/ 969939 w 1802500"/>
                    <a:gd name="connsiteY3" fmla="*/ 1757699 h 1757730"/>
                    <a:gd name="connsiteX4" fmla="*/ 35219 w 1802500"/>
                    <a:gd name="connsiteY4" fmla="*/ 1229379 h 1757730"/>
                    <a:gd name="connsiteX5" fmla="*/ 248579 w 1802500"/>
                    <a:gd name="connsiteY5" fmla="*/ 314979 h 1757730"/>
                    <a:gd name="connsiteX6" fmla="*/ 726099 w 1802500"/>
                    <a:gd name="connsiteY6" fmla="*/ 19 h 175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500" h="1757730">
                      <a:moveTo>
                        <a:pt x="726099" y="19"/>
                      </a:moveTo>
                      <a:cubicBezTo>
                        <a:pt x="964859" y="1712"/>
                        <a:pt x="1516886" y="116859"/>
                        <a:pt x="1681139" y="325139"/>
                      </a:cubicBezTo>
                      <a:cubicBezTo>
                        <a:pt x="1845392" y="533419"/>
                        <a:pt x="1830152" y="1010939"/>
                        <a:pt x="1711619" y="1249699"/>
                      </a:cubicBezTo>
                      <a:cubicBezTo>
                        <a:pt x="1593086" y="1488459"/>
                        <a:pt x="1249339" y="1761086"/>
                        <a:pt x="969939" y="1757699"/>
                      </a:cubicBezTo>
                      <a:cubicBezTo>
                        <a:pt x="690539" y="1754312"/>
                        <a:pt x="155446" y="1469832"/>
                        <a:pt x="35219" y="1229379"/>
                      </a:cubicBezTo>
                      <a:cubicBezTo>
                        <a:pt x="-85008" y="988926"/>
                        <a:pt x="131739" y="521566"/>
                        <a:pt x="248579" y="314979"/>
                      </a:cubicBezTo>
                      <a:cubicBezTo>
                        <a:pt x="365419" y="108392"/>
                        <a:pt x="487339" y="-1674"/>
                        <a:pt x="726099" y="19"/>
                      </a:cubicBezTo>
                      <a:close/>
                    </a:path>
                  </a:pathLst>
                </a:custGeom>
                <a:gradFill flip="none" rotWithShape="1">
                  <a:gsLst>
                    <a:gs pos="0">
                      <a:schemeClr val="accent5">
                        <a:lumMod val="75000"/>
                      </a:schemeClr>
                    </a:gs>
                    <a:gs pos="45000">
                      <a:srgbClr val="0F70C1"/>
                    </a:gs>
                    <a:gs pos="22000">
                      <a:schemeClr val="accent5"/>
                    </a:gs>
                    <a:gs pos="37000">
                      <a:srgbClr val="2371C2"/>
                    </a:gs>
                    <a:gs pos="61000">
                      <a:srgbClr val="0B5DA9"/>
                    </a:gs>
                    <a:gs pos="84000">
                      <a:srgbClr val="0070C0"/>
                    </a:gs>
                    <a:gs pos="81000">
                      <a:srgbClr val="002060"/>
                    </a:gs>
                  </a:gsLst>
                  <a:path path="circle">
                    <a:fillToRect l="50000" t="50000" r="50000" b="50000"/>
                  </a:path>
                  <a:tileRect/>
                </a:gra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73" name="Freeform 472"/>
                <p:cNvSpPr/>
                <p:nvPr/>
              </p:nvSpPr>
              <p:spPr>
                <a:xfrm>
                  <a:off x="8227154" y="619013"/>
                  <a:ext cx="2247324" cy="2220983"/>
                </a:xfrm>
                <a:custGeom>
                  <a:avLst/>
                  <a:gdLst>
                    <a:gd name="connsiteX0" fmla="*/ 726099 w 1802500"/>
                    <a:gd name="connsiteY0" fmla="*/ 19 h 1757730"/>
                    <a:gd name="connsiteX1" fmla="*/ 1681139 w 1802500"/>
                    <a:gd name="connsiteY1" fmla="*/ 325139 h 1757730"/>
                    <a:gd name="connsiteX2" fmla="*/ 1711619 w 1802500"/>
                    <a:gd name="connsiteY2" fmla="*/ 1249699 h 1757730"/>
                    <a:gd name="connsiteX3" fmla="*/ 969939 w 1802500"/>
                    <a:gd name="connsiteY3" fmla="*/ 1757699 h 1757730"/>
                    <a:gd name="connsiteX4" fmla="*/ 35219 w 1802500"/>
                    <a:gd name="connsiteY4" fmla="*/ 1229379 h 1757730"/>
                    <a:gd name="connsiteX5" fmla="*/ 248579 w 1802500"/>
                    <a:gd name="connsiteY5" fmla="*/ 314979 h 1757730"/>
                    <a:gd name="connsiteX6" fmla="*/ 726099 w 1802500"/>
                    <a:gd name="connsiteY6" fmla="*/ 19 h 175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500" h="1757730">
                      <a:moveTo>
                        <a:pt x="726099" y="19"/>
                      </a:moveTo>
                      <a:cubicBezTo>
                        <a:pt x="964859" y="1712"/>
                        <a:pt x="1516886" y="116859"/>
                        <a:pt x="1681139" y="325139"/>
                      </a:cubicBezTo>
                      <a:cubicBezTo>
                        <a:pt x="1845392" y="533419"/>
                        <a:pt x="1830152" y="1010939"/>
                        <a:pt x="1711619" y="1249699"/>
                      </a:cubicBezTo>
                      <a:cubicBezTo>
                        <a:pt x="1593086" y="1488459"/>
                        <a:pt x="1249339" y="1761086"/>
                        <a:pt x="969939" y="1757699"/>
                      </a:cubicBezTo>
                      <a:cubicBezTo>
                        <a:pt x="690539" y="1754312"/>
                        <a:pt x="155446" y="1469832"/>
                        <a:pt x="35219" y="1229379"/>
                      </a:cubicBezTo>
                      <a:cubicBezTo>
                        <a:pt x="-85008" y="988926"/>
                        <a:pt x="131739" y="521566"/>
                        <a:pt x="248579" y="314979"/>
                      </a:cubicBezTo>
                      <a:cubicBezTo>
                        <a:pt x="365419" y="108392"/>
                        <a:pt x="487339" y="-1674"/>
                        <a:pt x="726099" y="19"/>
                      </a:cubicBezTo>
                      <a:close/>
                    </a:path>
                  </a:pathLst>
                </a:custGeom>
                <a:gradFill flip="none" rotWithShape="1">
                  <a:gsLst>
                    <a:gs pos="0">
                      <a:srgbClr val="0070C0"/>
                    </a:gs>
                    <a:gs pos="45000">
                      <a:srgbClr val="0F70C1"/>
                    </a:gs>
                    <a:gs pos="22000">
                      <a:srgbClr val="4A8CF6"/>
                    </a:gs>
                    <a:gs pos="37000">
                      <a:srgbClr val="2371C2"/>
                    </a:gs>
                    <a:gs pos="61000">
                      <a:srgbClr val="0B5DA9"/>
                    </a:gs>
                    <a:gs pos="84000">
                      <a:srgbClr val="0070C0"/>
                    </a:gs>
                    <a:gs pos="81000">
                      <a:srgbClr val="002060"/>
                    </a:gs>
                  </a:gsLst>
                  <a:path path="circle">
                    <a:fillToRect l="50000" t="50000" r="50000" b="50000"/>
                  </a:path>
                  <a:tileRect/>
                </a:gra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CA"/>
                </a:p>
              </p:txBody>
            </p:sp>
          </p:grpSp>
          <p:grpSp>
            <p:nvGrpSpPr>
              <p:cNvPr id="28743" name="Group 445"/>
              <p:cNvGrpSpPr>
                <a:grpSpLocks/>
              </p:cNvGrpSpPr>
              <p:nvPr/>
            </p:nvGrpSpPr>
            <p:grpSpPr bwMode="auto">
              <a:xfrm>
                <a:off x="8279680" y="1555926"/>
                <a:ext cx="2185121" cy="1170739"/>
                <a:chOff x="1270000" y="1957812"/>
                <a:chExt cx="4145280" cy="2607116"/>
              </a:xfrm>
            </p:grpSpPr>
            <p:grpSp>
              <p:nvGrpSpPr>
                <p:cNvPr id="28744" name="Group 446"/>
                <p:cNvGrpSpPr>
                  <a:grpSpLocks/>
                </p:cNvGrpSpPr>
                <p:nvPr/>
              </p:nvGrpSpPr>
              <p:grpSpPr bwMode="auto">
                <a:xfrm>
                  <a:off x="2860678" y="2131141"/>
                  <a:ext cx="2114761" cy="1050273"/>
                  <a:chOff x="3632122" y="1728033"/>
                  <a:chExt cx="2072513" cy="855728"/>
                </a:xfrm>
              </p:grpSpPr>
              <p:sp>
                <p:nvSpPr>
                  <p:cNvPr id="454" name="Rectangle 453"/>
                  <p:cNvSpPr/>
                  <p:nvPr/>
                </p:nvSpPr>
                <p:spPr>
                  <a:xfrm>
                    <a:off x="4026482" y="1739003"/>
                    <a:ext cx="59032" cy="83245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55" name="Rectangle 454"/>
                  <p:cNvSpPr/>
                  <p:nvPr/>
                </p:nvSpPr>
                <p:spPr>
                  <a:xfrm>
                    <a:off x="3908417" y="1730363"/>
                    <a:ext cx="59032" cy="832452"/>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456" name="Group 455"/>
                  <p:cNvGrpSpPr/>
                  <p:nvPr/>
                </p:nvGrpSpPr>
                <p:grpSpPr>
                  <a:xfrm>
                    <a:off x="3632122" y="1739336"/>
                    <a:ext cx="182880" cy="833119"/>
                    <a:chOff x="1117600" y="4058920"/>
                    <a:chExt cx="182880" cy="833120"/>
                  </a:xfrm>
                  <a:solidFill>
                    <a:srgbClr val="002060"/>
                  </a:solidFill>
                </p:grpSpPr>
                <p:sp>
                  <p:nvSpPr>
                    <p:cNvPr id="470" name="Rectangle 469"/>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71" name="Rectangle 470"/>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457" name="Rectangle 456"/>
                  <p:cNvSpPr/>
                  <p:nvPr/>
                </p:nvSpPr>
                <p:spPr>
                  <a:xfrm>
                    <a:off x="4442660" y="1739003"/>
                    <a:ext cx="61983" cy="83245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58" name="Rectangle 457"/>
                  <p:cNvSpPr/>
                  <p:nvPr/>
                </p:nvSpPr>
                <p:spPr>
                  <a:xfrm>
                    <a:off x="4575482" y="1739003"/>
                    <a:ext cx="64936" cy="83245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459" name="Rectangle 458"/>
                  <p:cNvSpPr/>
                  <p:nvPr/>
                </p:nvSpPr>
                <p:spPr>
                  <a:xfrm>
                    <a:off x="4720112" y="1750525"/>
                    <a:ext cx="61983" cy="832454"/>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60" name="Rectangle 459"/>
                  <p:cNvSpPr/>
                  <p:nvPr/>
                </p:nvSpPr>
                <p:spPr>
                  <a:xfrm>
                    <a:off x="4852934" y="1750525"/>
                    <a:ext cx="61985" cy="83245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61" name="Rectangle 460"/>
                  <p:cNvSpPr/>
                  <p:nvPr/>
                </p:nvSpPr>
                <p:spPr>
                  <a:xfrm>
                    <a:off x="4973951" y="1739003"/>
                    <a:ext cx="61983" cy="832454"/>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62" name="Rectangle 461"/>
                  <p:cNvSpPr/>
                  <p:nvPr/>
                </p:nvSpPr>
                <p:spPr>
                  <a:xfrm>
                    <a:off x="5127435" y="1739003"/>
                    <a:ext cx="59032" cy="83245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463" name="Rectangle 462"/>
                  <p:cNvSpPr/>
                  <p:nvPr/>
                </p:nvSpPr>
                <p:spPr>
                  <a:xfrm>
                    <a:off x="5643967" y="1739003"/>
                    <a:ext cx="61985" cy="83245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464" name="Rectangle 463"/>
                  <p:cNvSpPr/>
                  <p:nvPr/>
                </p:nvSpPr>
                <p:spPr>
                  <a:xfrm>
                    <a:off x="5248450" y="1750525"/>
                    <a:ext cx="61985" cy="83245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65" name="Rectangle 464"/>
                  <p:cNvSpPr/>
                  <p:nvPr/>
                </p:nvSpPr>
                <p:spPr>
                  <a:xfrm>
                    <a:off x="4147499" y="1727481"/>
                    <a:ext cx="61983" cy="83245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66" name="Rectangle 465"/>
                  <p:cNvSpPr/>
                  <p:nvPr/>
                </p:nvSpPr>
                <p:spPr>
                  <a:xfrm>
                    <a:off x="4274417" y="1727481"/>
                    <a:ext cx="61985" cy="832454"/>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467" name="Group 466"/>
                  <p:cNvGrpSpPr/>
                  <p:nvPr/>
                </p:nvGrpSpPr>
                <p:grpSpPr>
                  <a:xfrm>
                    <a:off x="5389685" y="1739338"/>
                    <a:ext cx="182880" cy="833120"/>
                    <a:chOff x="1117600" y="4058920"/>
                    <a:chExt cx="182880" cy="833120"/>
                  </a:xfrm>
                  <a:solidFill>
                    <a:srgbClr val="002060"/>
                  </a:solidFill>
                </p:grpSpPr>
                <p:sp>
                  <p:nvSpPr>
                    <p:cNvPr id="468" name="Rectangle 467"/>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69" name="Rectangle 468"/>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8745" name="Group 447"/>
                <p:cNvGrpSpPr>
                  <a:grpSpLocks/>
                </p:cNvGrpSpPr>
                <p:nvPr/>
              </p:nvGrpSpPr>
              <p:grpSpPr bwMode="auto">
                <a:xfrm>
                  <a:off x="1270000" y="1957812"/>
                  <a:ext cx="4145280" cy="2607116"/>
                  <a:chOff x="1076960" y="2420568"/>
                  <a:chExt cx="3200400" cy="2559842"/>
                </a:xfrm>
              </p:grpSpPr>
              <p:grpSp>
                <p:nvGrpSpPr>
                  <p:cNvPr id="449" name="Group 448"/>
                  <p:cNvGrpSpPr/>
                  <p:nvPr/>
                </p:nvGrpSpPr>
                <p:grpSpPr>
                  <a:xfrm>
                    <a:off x="1076960" y="2420568"/>
                    <a:ext cx="3200400" cy="1371600"/>
                    <a:chOff x="1036320" y="2468880"/>
                    <a:chExt cx="3200400" cy="1371600"/>
                  </a:xfrm>
                  <a:solidFill>
                    <a:srgbClr val="FFC000"/>
                  </a:solidFill>
                </p:grpSpPr>
                <p:sp>
                  <p:nvSpPr>
                    <p:cNvPr id="451" name="Rectangle 450"/>
                    <p:cNvSpPr/>
                    <p:nvPr/>
                  </p:nvSpPr>
                  <p:spPr>
                    <a:xfrm>
                      <a:off x="1036320" y="3662669"/>
                      <a:ext cx="2280920" cy="177811"/>
                    </a:xfrm>
                    <a:prstGeom prst="rect">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52" name="Block Arc 451"/>
                    <p:cNvSpPr/>
                    <p:nvPr/>
                  </p:nvSpPr>
                  <p:spPr>
                    <a:xfrm rot="5400000">
                      <a:off x="2631440" y="2235200"/>
                      <a:ext cx="1371600" cy="1838960"/>
                    </a:xfrm>
                    <a:prstGeom prst="blockArc">
                      <a:avLst>
                        <a:gd name="adj1" fmla="val 10800000"/>
                        <a:gd name="adj2" fmla="val 270396"/>
                        <a:gd name="adj3" fmla="val 12291"/>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solidFill>
                          <a:schemeClr val="tx1"/>
                        </a:solidFill>
                      </a:endParaRPr>
                    </a:p>
                  </p:txBody>
                </p:sp>
                <p:sp>
                  <p:nvSpPr>
                    <p:cNvPr id="453" name="Rectangle 452"/>
                    <p:cNvSpPr/>
                    <p:nvPr/>
                  </p:nvSpPr>
                  <p:spPr>
                    <a:xfrm>
                      <a:off x="1041400" y="2468880"/>
                      <a:ext cx="2275840" cy="162560"/>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grpSp>
              <p:sp>
                <p:nvSpPr>
                  <p:cNvPr id="28747" name="TextBox 449"/>
                  <p:cNvSpPr txBox="1">
                    <a:spLocks noChangeArrowheads="1"/>
                  </p:cNvSpPr>
                  <p:nvPr/>
                </p:nvSpPr>
                <p:spPr bwMode="auto">
                  <a:xfrm>
                    <a:off x="2217421" y="3836380"/>
                    <a:ext cx="1209041" cy="114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CA" altLang="en-US" sz="2800">
                      <a:latin typeface="Arial Black" panose="020B0A04020102020204" pitchFamily="34" charset="0"/>
                    </a:endParaRPr>
                  </a:p>
                </p:txBody>
              </p:sp>
            </p:grpSp>
          </p:grpSp>
        </p:grpSp>
        <p:grpSp>
          <p:nvGrpSpPr>
            <p:cNvPr id="28694" name="Group 8"/>
            <p:cNvGrpSpPr>
              <a:grpSpLocks/>
            </p:cNvGrpSpPr>
            <p:nvPr/>
          </p:nvGrpSpPr>
          <p:grpSpPr bwMode="auto">
            <a:xfrm>
              <a:off x="1363319" y="4293109"/>
              <a:ext cx="11038690" cy="1179848"/>
              <a:chOff x="1363319" y="4293109"/>
              <a:chExt cx="11038690" cy="1179848"/>
            </a:xfrm>
          </p:grpSpPr>
          <p:sp>
            <p:nvSpPr>
              <p:cNvPr id="418" name="Rectangle 417"/>
              <p:cNvSpPr/>
              <p:nvPr/>
            </p:nvSpPr>
            <p:spPr>
              <a:xfrm>
                <a:off x="3462146" y="4509593"/>
                <a:ext cx="61917" cy="8144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420" name="Group 419"/>
              <p:cNvGrpSpPr/>
              <p:nvPr/>
            </p:nvGrpSpPr>
            <p:grpSpPr>
              <a:xfrm>
                <a:off x="3036462" y="4509569"/>
                <a:ext cx="186608" cy="814222"/>
                <a:chOff x="1117600" y="4058920"/>
                <a:chExt cx="182880" cy="833120"/>
              </a:xfrm>
              <a:solidFill>
                <a:srgbClr val="002060"/>
              </a:solidFill>
            </p:grpSpPr>
            <p:sp>
              <p:nvSpPr>
                <p:cNvPr id="438" name="Rectangle 437"/>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39" name="Rectangle 438"/>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421" name="Rectangle 420"/>
              <p:cNvSpPr/>
              <p:nvPr/>
            </p:nvSpPr>
            <p:spPr>
              <a:xfrm>
                <a:off x="4022575" y="4509593"/>
                <a:ext cx="61916" cy="8144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22" name="Rectangle 421"/>
              <p:cNvSpPr/>
              <p:nvPr/>
            </p:nvSpPr>
            <p:spPr>
              <a:xfrm>
                <a:off x="4157522" y="4509593"/>
                <a:ext cx="60329" cy="8144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423" name="Rectangle 422"/>
              <p:cNvSpPr/>
              <p:nvPr/>
            </p:nvSpPr>
            <p:spPr>
              <a:xfrm>
                <a:off x="4281356" y="4477842"/>
                <a:ext cx="60329" cy="812827"/>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24" name="Rectangle 423"/>
              <p:cNvSpPr/>
              <p:nvPr/>
            </p:nvSpPr>
            <p:spPr>
              <a:xfrm>
                <a:off x="4436942" y="4520706"/>
                <a:ext cx="61917"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25" name="Rectangle 424"/>
              <p:cNvSpPr/>
              <p:nvPr/>
            </p:nvSpPr>
            <p:spPr>
              <a:xfrm>
                <a:off x="4560776" y="4509593"/>
                <a:ext cx="61917" cy="814414"/>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26" name="Rectangle 425"/>
              <p:cNvSpPr/>
              <p:nvPr/>
            </p:nvSpPr>
            <p:spPr>
              <a:xfrm>
                <a:off x="4716363" y="4509593"/>
                <a:ext cx="61917" cy="8144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428" name="Rectangle 427"/>
              <p:cNvSpPr/>
              <p:nvPr/>
            </p:nvSpPr>
            <p:spPr>
              <a:xfrm>
                <a:off x="4841785" y="4520706"/>
                <a:ext cx="61916"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29" name="Rectangle 428"/>
              <p:cNvSpPr/>
              <p:nvPr/>
            </p:nvSpPr>
            <p:spPr>
              <a:xfrm>
                <a:off x="3730454" y="4509593"/>
                <a:ext cx="63505" cy="8144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30" name="Rectangle 429"/>
              <p:cNvSpPr/>
              <p:nvPr/>
            </p:nvSpPr>
            <p:spPr>
              <a:xfrm>
                <a:off x="3851113" y="4498480"/>
                <a:ext cx="61916" cy="81441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31" name="Rectangle 430"/>
              <p:cNvSpPr/>
              <p:nvPr/>
            </p:nvSpPr>
            <p:spPr>
              <a:xfrm>
                <a:off x="5416501" y="4509593"/>
                <a:ext cx="61916" cy="8144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432" name="Group 431"/>
              <p:cNvGrpSpPr/>
              <p:nvPr/>
            </p:nvGrpSpPr>
            <p:grpSpPr>
              <a:xfrm>
                <a:off x="4985476" y="4509569"/>
                <a:ext cx="186608" cy="814222"/>
                <a:chOff x="1117600" y="4058920"/>
                <a:chExt cx="182880" cy="833120"/>
              </a:xfrm>
              <a:solidFill>
                <a:srgbClr val="002060"/>
              </a:solidFill>
            </p:grpSpPr>
            <p:sp>
              <p:nvSpPr>
                <p:cNvPr id="436" name="Rectangle 435"/>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37" name="Rectangle 436"/>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nvGrpSpPr>
              <p:cNvPr id="433" name="Group 432"/>
              <p:cNvGrpSpPr/>
              <p:nvPr/>
            </p:nvGrpSpPr>
            <p:grpSpPr>
              <a:xfrm>
                <a:off x="5581385" y="4520617"/>
                <a:ext cx="186608" cy="814222"/>
                <a:chOff x="1117600" y="4058920"/>
                <a:chExt cx="182880" cy="833120"/>
              </a:xfrm>
              <a:solidFill>
                <a:srgbClr val="002060"/>
              </a:solidFill>
            </p:grpSpPr>
            <p:sp>
              <p:nvSpPr>
                <p:cNvPr id="434" name="Rectangle 433"/>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35" name="Rectangle 434"/>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396" name="Rectangle 395"/>
              <p:cNvSpPr/>
              <p:nvPr/>
            </p:nvSpPr>
            <p:spPr>
              <a:xfrm>
                <a:off x="8826699" y="4520706"/>
                <a:ext cx="61916"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397" name="Rectangle 396"/>
              <p:cNvSpPr/>
              <p:nvPr/>
            </p:nvSpPr>
            <p:spPr>
              <a:xfrm>
                <a:off x="8671113" y="4520706"/>
                <a:ext cx="61916" cy="81441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398" name="Group 397"/>
              <p:cNvGrpSpPr/>
              <p:nvPr/>
            </p:nvGrpSpPr>
            <p:grpSpPr>
              <a:xfrm>
                <a:off x="8401236" y="4520617"/>
                <a:ext cx="186608" cy="814223"/>
                <a:chOff x="1117600" y="4058920"/>
                <a:chExt cx="182880" cy="833120"/>
              </a:xfrm>
              <a:solidFill>
                <a:srgbClr val="002060"/>
              </a:solidFill>
            </p:grpSpPr>
            <p:sp>
              <p:nvSpPr>
                <p:cNvPr id="416" name="Rectangle 415"/>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17" name="Rectangle 416"/>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399" name="Rectangle 398"/>
              <p:cNvSpPr/>
              <p:nvPr/>
            </p:nvSpPr>
            <p:spPr>
              <a:xfrm>
                <a:off x="9387127" y="4520706"/>
                <a:ext cx="60329"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00" name="Rectangle 399"/>
              <p:cNvSpPr/>
              <p:nvPr/>
            </p:nvSpPr>
            <p:spPr>
              <a:xfrm>
                <a:off x="9522075" y="4520706"/>
                <a:ext cx="61916"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401" name="Rectangle 400"/>
              <p:cNvSpPr/>
              <p:nvPr/>
            </p:nvSpPr>
            <p:spPr>
              <a:xfrm>
                <a:off x="9666547" y="4531819"/>
                <a:ext cx="61917" cy="814414"/>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02" name="Rectangle 401"/>
              <p:cNvSpPr/>
              <p:nvPr/>
            </p:nvSpPr>
            <p:spPr>
              <a:xfrm>
                <a:off x="9799907" y="4531819"/>
                <a:ext cx="61917" cy="8144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03" name="Rectangle 402"/>
              <p:cNvSpPr/>
              <p:nvPr/>
            </p:nvSpPr>
            <p:spPr>
              <a:xfrm>
                <a:off x="9923741" y="4520706"/>
                <a:ext cx="65093" cy="81441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04" name="Rectangle 403"/>
              <p:cNvSpPr/>
              <p:nvPr/>
            </p:nvSpPr>
            <p:spPr>
              <a:xfrm>
                <a:off x="10080915" y="4520706"/>
                <a:ext cx="63505"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405" name="Rectangle 404"/>
              <p:cNvSpPr/>
              <p:nvPr/>
            </p:nvSpPr>
            <p:spPr>
              <a:xfrm>
                <a:off x="10609591" y="4520706"/>
                <a:ext cx="63505"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407" name="Rectangle 406"/>
              <p:cNvSpPr/>
              <p:nvPr/>
            </p:nvSpPr>
            <p:spPr>
              <a:xfrm>
                <a:off x="9096594" y="4520706"/>
                <a:ext cx="61916"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408" name="Rectangle 407"/>
              <p:cNvSpPr/>
              <p:nvPr/>
            </p:nvSpPr>
            <p:spPr>
              <a:xfrm>
                <a:off x="9215665" y="4509593"/>
                <a:ext cx="60329" cy="814414"/>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410" name="Group 409"/>
              <p:cNvGrpSpPr/>
              <p:nvPr/>
            </p:nvGrpSpPr>
            <p:grpSpPr>
              <a:xfrm>
                <a:off x="10350250" y="4520617"/>
                <a:ext cx="186608" cy="814223"/>
                <a:chOff x="1117600" y="4058920"/>
                <a:chExt cx="182880" cy="833120"/>
              </a:xfrm>
              <a:solidFill>
                <a:srgbClr val="002060"/>
              </a:solidFill>
            </p:grpSpPr>
            <p:sp>
              <p:nvSpPr>
                <p:cNvPr id="414" name="Rectangle 413"/>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15" name="Rectangle 414"/>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nvGrpSpPr>
              <p:cNvPr id="411" name="Group 410"/>
              <p:cNvGrpSpPr/>
              <p:nvPr/>
            </p:nvGrpSpPr>
            <p:grpSpPr>
              <a:xfrm>
                <a:off x="10867300" y="4531665"/>
                <a:ext cx="141061" cy="828492"/>
                <a:chOff x="1040317" y="4058920"/>
                <a:chExt cx="138243" cy="847720"/>
              </a:xfrm>
              <a:solidFill>
                <a:srgbClr val="002060"/>
              </a:solidFill>
            </p:grpSpPr>
            <p:sp>
              <p:nvSpPr>
                <p:cNvPr id="412" name="Rectangle 411"/>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413" name="Rectangle 412"/>
                <p:cNvSpPr/>
                <p:nvPr/>
              </p:nvSpPr>
              <p:spPr>
                <a:xfrm>
                  <a:off x="1040317" y="40735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378" name="Rectangle 377"/>
              <p:cNvSpPr/>
              <p:nvPr/>
            </p:nvSpPr>
            <p:spPr>
              <a:xfrm>
                <a:off x="6565935" y="4498480"/>
                <a:ext cx="61916"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379" name="Rectangle 378"/>
              <p:cNvSpPr/>
              <p:nvPr/>
            </p:nvSpPr>
            <p:spPr>
              <a:xfrm>
                <a:off x="6445276" y="4488954"/>
                <a:ext cx="61916" cy="81441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381" name="Rectangle 380"/>
              <p:cNvSpPr/>
              <p:nvPr/>
            </p:nvSpPr>
            <p:spPr>
              <a:xfrm>
                <a:off x="6991416" y="4498480"/>
                <a:ext cx="63505"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382" name="Rectangle 381"/>
              <p:cNvSpPr/>
              <p:nvPr/>
            </p:nvSpPr>
            <p:spPr>
              <a:xfrm>
                <a:off x="7126363" y="4498480"/>
                <a:ext cx="63505" cy="8144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383" name="Rectangle 382"/>
              <p:cNvSpPr/>
              <p:nvPr/>
            </p:nvSpPr>
            <p:spPr>
              <a:xfrm>
                <a:off x="7272423" y="4509593"/>
                <a:ext cx="61917" cy="814414"/>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389" name="Rectangle 388"/>
              <p:cNvSpPr/>
              <p:nvPr/>
            </p:nvSpPr>
            <p:spPr>
              <a:xfrm>
                <a:off x="6691356" y="4487367"/>
                <a:ext cx="60329" cy="8144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390" name="Rectangle 389"/>
              <p:cNvSpPr/>
              <p:nvPr/>
            </p:nvSpPr>
            <p:spPr>
              <a:xfrm>
                <a:off x="6821541" y="4487367"/>
                <a:ext cx="61917" cy="814414"/>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28730" name="Group 6"/>
              <p:cNvGrpSpPr>
                <a:grpSpLocks/>
              </p:cNvGrpSpPr>
              <p:nvPr/>
            </p:nvGrpSpPr>
            <p:grpSpPr bwMode="auto">
              <a:xfrm>
                <a:off x="7363712" y="4849328"/>
                <a:ext cx="736362" cy="455626"/>
                <a:chOff x="5244101" y="3890184"/>
                <a:chExt cx="736362" cy="455626"/>
              </a:xfrm>
            </p:grpSpPr>
            <p:sp>
              <p:nvSpPr>
                <p:cNvPr id="384" name="Rectangle 383"/>
                <p:cNvSpPr/>
                <p:nvPr/>
              </p:nvSpPr>
              <p:spPr>
                <a:xfrm>
                  <a:off x="5244894" y="3928286"/>
                  <a:ext cx="61917" cy="417526"/>
                </a:xfrm>
                <a:prstGeom prst="rect">
                  <a:avLst/>
                </a:prstGeom>
                <a:solidFill>
                  <a:srgbClr val="E808E3"/>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385" name="Rectangle 384"/>
                <p:cNvSpPr/>
                <p:nvPr/>
              </p:nvSpPr>
              <p:spPr>
                <a:xfrm>
                  <a:off x="5368728" y="3939399"/>
                  <a:ext cx="63505" cy="395301"/>
                </a:xfrm>
                <a:prstGeom prst="rect">
                  <a:avLst/>
                </a:prstGeom>
                <a:solidFill>
                  <a:srgbClr val="FFCC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386" name="Rectangle 385"/>
                <p:cNvSpPr/>
                <p:nvPr/>
              </p:nvSpPr>
              <p:spPr>
                <a:xfrm>
                  <a:off x="5513201" y="3890185"/>
                  <a:ext cx="47628" cy="45245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388" name="Rectangle 387"/>
                <p:cNvSpPr/>
                <p:nvPr/>
              </p:nvSpPr>
              <p:spPr>
                <a:xfrm>
                  <a:off x="5633860" y="3939399"/>
                  <a:ext cx="76205" cy="406413"/>
                </a:xfrm>
                <a:prstGeom prst="rect">
                  <a:avLst/>
                </a:prstGeom>
                <a:solidFill>
                  <a:srgbClr val="3F9B01"/>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391" name="Group 390"/>
                <p:cNvGrpSpPr/>
                <p:nvPr/>
              </p:nvGrpSpPr>
              <p:grpSpPr>
                <a:xfrm>
                  <a:off x="5767993" y="3938696"/>
                  <a:ext cx="212470" cy="396065"/>
                  <a:chOff x="1117600" y="4058920"/>
                  <a:chExt cx="182880" cy="833120"/>
                </a:xfrm>
                <a:solidFill>
                  <a:srgbClr val="002060"/>
                </a:solidFill>
              </p:grpSpPr>
              <p:sp>
                <p:nvSpPr>
                  <p:cNvPr id="392" name="Rectangle 391"/>
                  <p:cNvSpPr/>
                  <p:nvPr/>
                </p:nvSpPr>
                <p:spPr>
                  <a:xfrm>
                    <a:off x="1117600" y="4058920"/>
                    <a:ext cx="60960" cy="833120"/>
                  </a:xfrm>
                  <a:prstGeom prst="rect">
                    <a:avLst/>
                  </a:prstGeom>
                  <a:solidFill>
                    <a:srgbClr val="00FFFF"/>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393" name="Rectangle 392"/>
                  <p:cNvSpPr/>
                  <p:nvPr/>
                </p:nvSpPr>
                <p:spPr>
                  <a:xfrm>
                    <a:off x="1249680" y="4058920"/>
                    <a:ext cx="50800" cy="833120"/>
                  </a:xfrm>
                  <a:prstGeom prst="rect">
                    <a:avLst/>
                  </a:prstGeom>
                  <a:solidFill>
                    <a:srgbClr val="0000CC"/>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sp>
            <p:nvSpPr>
              <p:cNvPr id="377" name="Rectangle 376"/>
              <p:cNvSpPr/>
              <p:nvPr/>
            </p:nvSpPr>
            <p:spPr>
              <a:xfrm>
                <a:off x="5997569" y="4477842"/>
                <a:ext cx="50804" cy="812827"/>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371" name="Rectangle 370"/>
              <p:cNvSpPr/>
              <p:nvPr/>
            </p:nvSpPr>
            <p:spPr>
              <a:xfrm>
                <a:off x="3617733" y="4509593"/>
                <a:ext cx="60329" cy="8144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260" name="Rectangle 259"/>
              <p:cNvSpPr/>
              <p:nvPr/>
            </p:nvSpPr>
            <p:spPr>
              <a:xfrm>
                <a:off x="8966409" y="4539756"/>
                <a:ext cx="61916" cy="812827"/>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257" name="Equal 256"/>
              <p:cNvSpPr/>
              <p:nvPr/>
            </p:nvSpPr>
            <p:spPr>
              <a:xfrm>
                <a:off x="1363319" y="4293109"/>
                <a:ext cx="11038690" cy="1179848"/>
              </a:xfrm>
              <a:prstGeom prst="mathEqual">
                <a:avLst>
                  <a:gd name="adj1" fmla="val 12133"/>
                  <a:gd name="adj2" fmla="val 52960"/>
                </a:avLst>
              </a:prstGeom>
              <a:solidFill>
                <a:srgbClr val="FFC000"/>
              </a:solidFill>
              <a:ln>
                <a:solidFill>
                  <a:schemeClr val="tx1"/>
                </a:solidFill>
              </a:ln>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CA">
                  <a:solidFill>
                    <a:schemeClr val="tx1"/>
                  </a:solidFill>
                </a:endParaRPr>
              </a:p>
            </p:txBody>
          </p:sp>
        </p:grpSp>
      </p:grpSp>
      <p:sp>
        <p:nvSpPr>
          <p:cNvPr id="3" name="Curved Right Arrow 2"/>
          <p:cNvSpPr/>
          <p:nvPr/>
        </p:nvSpPr>
        <p:spPr>
          <a:xfrm>
            <a:off x="1250950" y="3759200"/>
            <a:ext cx="852488" cy="1423988"/>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2" name="Slide Number Placeholder 1"/>
          <p:cNvSpPr>
            <a:spLocks noGrp="1"/>
          </p:cNvSpPr>
          <p:nvPr>
            <p:ph type="sldNum" sz="quarter" idx="12"/>
          </p:nvPr>
        </p:nvSpPr>
        <p:spPr>
          <a:xfrm>
            <a:off x="10958513" y="6346825"/>
            <a:ext cx="1052512" cy="365125"/>
          </a:xfrm>
        </p:spPr>
        <p:txBody>
          <a:bodyPr/>
          <a:lstStyle/>
          <a:p>
            <a:pPr>
              <a:defRPr/>
            </a:pPr>
            <a:fld id="{41AD1A8E-E820-44A5-886F-34930909F41B}" type="slidenum">
              <a:rPr lang="en-CA" altLang="en-US" sz="1000" b="1" smtClean="0">
                <a:solidFill>
                  <a:schemeClr val="bg2">
                    <a:lumMod val="25000"/>
                  </a:schemeClr>
                </a:solidFill>
              </a:rPr>
              <a:pPr>
                <a:defRPr/>
              </a:pPr>
              <a:t>17</a:t>
            </a:fld>
            <a:endParaRPr lang="en-CA" altLang="en-US" b="1" dirty="0">
              <a:solidFill>
                <a:schemeClr val="bg2">
                  <a:lumMod val="25000"/>
                </a:schemeClr>
              </a:solidFill>
            </a:endParaRPr>
          </a:p>
        </p:txBody>
      </p:sp>
    </p:spTree>
    <p:extLst>
      <p:ext uri="{BB962C8B-B14F-4D97-AF65-F5344CB8AC3E}">
        <p14:creationId xmlns:p14="http://schemas.microsoft.com/office/powerpoint/2010/main" val="382054354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path" presetSubtype="0" accel="50000" decel="50000" fill="hold" nodeType="clickEffect">
                                  <p:stCondLst>
                                    <p:cond delay="0"/>
                                  </p:stCondLst>
                                  <p:childTnLst>
                                    <p:animMotion origin="layout" path="M -0.4388 0.11598 L -0.34635 0.01204 C -0.33333 0.0044 -0.30482 -0.00277 -0.28073 -0.00555 C -0.25326 -0.00879 -0.2276 -0.0118 -0.20937 -0.00787 L -0.09987 -0.0037 " pathEditMode="relative" rAng="0" ptsTypes="FffFF">
                                      <p:cBhvr>
                                        <p:cTn id="6" dur="1000" spd="-100000" fill="hold"/>
                                        <p:tgtEl>
                                          <p:spTgt spid="262"/>
                                        </p:tgtEl>
                                        <p:attrNameLst>
                                          <p:attrName>ppt_x</p:attrName>
                                          <p:attrName>ppt_y</p:attrName>
                                        </p:attrNameLst>
                                      </p:cBhvr>
                                      <p:rCtr x="1694000" y="-63890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a:xfrm>
            <a:off x="6470650" y="2846388"/>
            <a:ext cx="533400" cy="52863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CA"/>
          </a:p>
        </p:txBody>
      </p:sp>
      <p:sp>
        <p:nvSpPr>
          <p:cNvPr id="166" name="Rectangle 165"/>
          <p:cNvSpPr/>
          <p:nvPr/>
        </p:nvSpPr>
        <p:spPr>
          <a:xfrm>
            <a:off x="6780213" y="2898775"/>
            <a:ext cx="622300" cy="6492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CA"/>
          </a:p>
        </p:txBody>
      </p:sp>
      <p:grpSp>
        <p:nvGrpSpPr>
          <p:cNvPr id="899" name="Group 898"/>
          <p:cNvGrpSpPr>
            <a:grpSpLocks/>
          </p:cNvGrpSpPr>
          <p:nvPr/>
        </p:nvGrpSpPr>
        <p:grpSpPr bwMode="auto">
          <a:xfrm>
            <a:off x="5338763" y="811213"/>
            <a:ext cx="2017712" cy="1649412"/>
            <a:chOff x="8227154" y="619011"/>
            <a:chExt cx="2270880" cy="2220983"/>
          </a:xfrm>
        </p:grpSpPr>
        <p:sp>
          <p:nvSpPr>
            <p:cNvPr id="900" name="Freeform 899"/>
            <p:cNvSpPr/>
            <p:nvPr/>
          </p:nvSpPr>
          <p:spPr>
            <a:xfrm>
              <a:off x="8250710" y="619011"/>
              <a:ext cx="2247324" cy="2220983"/>
            </a:xfrm>
            <a:custGeom>
              <a:avLst/>
              <a:gdLst>
                <a:gd name="connsiteX0" fmla="*/ 726099 w 1802500"/>
                <a:gd name="connsiteY0" fmla="*/ 19 h 1757730"/>
                <a:gd name="connsiteX1" fmla="*/ 1681139 w 1802500"/>
                <a:gd name="connsiteY1" fmla="*/ 325139 h 1757730"/>
                <a:gd name="connsiteX2" fmla="*/ 1711619 w 1802500"/>
                <a:gd name="connsiteY2" fmla="*/ 1249699 h 1757730"/>
                <a:gd name="connsiteX3" fmla="*/ 969939 w 1802500"/>
                <a:gd name="connsiteY3" fmla="*/ 1757699 h 1757730"/>
                <a:gd name="connsiteX4" fmla="*/ 35219 w 1802500"/>
                <a:gd name="connsiteY4" fmla="*/ 1229379 h 1757730"/>
                <a:gd name="connsiteX5" fmla="*/ 248579 w 1802500"/>
                <a:gd name="connsiteY5" fmla="*/ 314979 h 1757730"/>
                <a:gd name="connsiteX6" fmla="*/ 726099 w 1802500"/>
                <a:gd name="connsiteY6" fmla="*/ 19 h 175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500" h="1757730">
                  <a:moveTo>
                    <a:pt x="726099" y="19"/>
                  </a:moveTo>
                  <a:cubicBezTo>
                    <a:pt x="964859" y="1712"/>
                    <a:pt x="1516886" y="116859"/>
                    <a:pt x="1681139" y="325139"/>
                  </a:cubicBezTo>
                  <a:cubicBezTo>
                    <a:pt x="1845392" y="533419"/>
                    <a:pt x="1830152" y="1010939"/>
                    <a:pt x="1711619" y="1249699"/>
                  </a:cubicBezTo>
                  <a:cubicBezTo>
                    <a:pt x="1593086" y="1488459"/>
                    <a:pt x="1249339" y="1761086"/>
                    <a:pt x="969939" y="1757699"/>
                  </a:cubicBezTo>
                  <a:cubicBezTo>
                    <a:pt x="690539" y="1754312"/>
                    <a:pt x="155446" y="1469832"/>
                    <a:pt x="35219" y="1229379"/>
                  </a:cubicBezTo>
                  <a:cubicBezTo>
                    <a:pt x="-85008" y="988926"/>
                    <a:pt x="131739" y="521566"/>
                    <a:pt x="248579" y="314979"/>
                  </a:cubicBezTo>
                  <a:cubicBezTo>
                    <a:pt x="365419" y="108392"/>
                    <a:pt x="487339" y="-1674"/>
                    <a:pt x="726099" y="19"/>
                  </a:cubicBezTo>
                  <a:close/>
                </a:path>
              </a:pathLst>
            </a:custGeom>
            <a:gradFill flip="none" rotWithShape="1">
              <a:gsLst>
                <a:gs pos="0">
                  <a:schemeClr val="accent5">
                    <a:lumMod val="75000"/>
                  </a:schemeClr>
                </a:gs>
                <a:gs pos="45000">
                  <a:srgbClr val="0F70C1"/>
                </a:gs>
                <a:gs pos="22000">
                  <a:schemeClr val="accent5"/>
                </a:gs>
                <a:gs pos="37000">
                  <a:srgbClr val="2371C2"/>
                </a:gs>
                <a:gs pos="61000">
                  <a:srgbClr val="0B5DA9"/>
                </a:gs>
                <a:gs pos="84000">
                  <a:srgbClr val="0070C0"/>
                </a:gs>
                <a:gs pos="81000">
                  <a:srgbClr val="002060"/>
                </a:gs>
              </a:gsLst>
              <a:path path="circle">
                <a:fillToRect l="50000" t="50000" r="50000" b="50000"/>
              </a:path>
              <a:tileRect/>
            </a:gra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901" name="Freeform 900"/>
            <p:cNvSpPr/>
            <p:nvPr/>
          </p:nvSpPr>
          <p:spPr>
            <a:xfrm>
              <a:off x="8227154" y="619011"/>
              <a:ext cx="2247324" cy="2220983"/>
            </a:xfrm>
            <a:custGeom>
              <a:avLst/>
              <a:gdLst>
                <a:gd name="connsiteX0" fmla="*/ 726099 w 1802500"/>
                <a:gd name="connsiteY0" fmla="*/ 19 h 1757730"/>
                <a:gd name="connsiteX1" fmla="*/ 1681139 w 1802500"/>
                <a:gd name="connsiteY1" fmla="*/ 325139 h 1757730"/>
                <a:gd name="connsiteX2" fmla="*/ 1711619 w 1802500"/>
                <a:gd name="connsiteY2" fmla="*/ 1249699 h 1757730"/>
                <a:gd name="connsiteX3" fmla="*/ 969939 w 1802500"/>
                <a:gd name="connsiteY3" fmla="*/ 1757699 h 1757730"/>
                <a:gd name="connsiteX4" fmla="*/ 35219 w 1802500"/>
                <a:gd name="connsiteY4" fmla="*/ 1229379 h 1757730"/>
                <a:gd name="connsiteX5" fmla="*/ 248579 w 1802500"/>
                <a:gd name="connsiteY5" fmla="*/ 314979 h 1757730"/>
                <a:gd name="connsiteX6" fmla="*/ 726099 w 1802500"/>
                <a:gd name="connsiteY6" fmla="*/ 19 h 175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500" h="1757730">
                  <a:moveTo>
                    <a:pt x="726099" y="19"/>
                  </a:moveTo>
                  <a:cubicBezTo>
                    <a:pt x="964859" y="1712"/>
                    <a:pt x="1516886" y="116859"/>
                    <a:pt x="1681139" y="325139"/>
                  </a:cubicBezTo>
                  <a:cubicBezTo>
                    <a:pt x="1845392" y="533419"/>
                    <a:pt x="1830152" y="1010939"/>
                    <a:pt x="1711619" y="1249699"/>
                  </a:cubicBezTo>
                  <a:cubicBezTo>
                    <a:pt x="1593086" y="1488459"/>
                    <a:pt x="1249339" y="1761086"/>
                    <a:pt x="969939" y="1757699"/>
                  </a:cubicBezTo>
                  <a:cubicBezTo>
                    <a:pt x="690539" y="1754312"/>
                    <a:pt x="155446" y="1469832"/>
                    <a:pt x="35219" y="1229379"/>
                  </a:cubicBezTo>
                  <a:cubicBezTo>
                    <a:pt x="-85008" y="988926"/>
                    <a:pt x="131739" y="521566"/>
                    <a:pt x="248579" y="314979"/>
                  </a:cubicBezTo>
                  <a:cubicBezTo>
                    <a:pt x="365419" y="108392"/>
                    <a:pt x="487339" y="-1674"/>
                    <a:pt x="726099" y="19"/>
                  </a:cubicBezTo>
                  <a:close/>
                </a:path>
              </a:pathLst>
            </a:custGeom>
            <a:gradFill flip="none" rotWithShape="1">
              <a:gsLst>
                <a:gs pos="0">
                  <a:srgbClr val="0070C0"/>
                </a:gs>
                <a:gs pos="45000">
                  <a:srgbClr val="0F70C1"/>
                </a:gs>
                <a:gs pos="22000">
                  <a:srgbClr val="4A8CF6"/>
                </a:gs>
                <a:gs pos="37000">
                  <a:srgbClr val="2371C2"/>
                </a:gs>
                <a:gs pos="61000">
                  <a:srgbClr val="0B5DA9"/>
                </a:gs>
                <a:gs pos="84000">
                  <a:srgbClr val="0070C0"/>
                </a:gs>
                <a:gs pos="81000">
                  <a:srgbClr val="002060"/>
                </a:gs>
              </a:gsLst>
              <a:path path="circle">
                <a:fillToRect l="50000" t="50000" r="50000" b="50000"/>
              </a:path>
              <a:tileRect/>
            </a:gra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CA"/>
            </a:p>
          </p:txBody>
        </p:sp>
      </p:grpSp>
      <p:grpSp>
        <p:nvGrpSpPr>
          <p:cNvPr id="29701" name="Group 82"/>
          <p:cNvGrpSpPr>
            <a:grpSpLocks/>
          </p:cNvGrpSpPr>
          <p:nvPr/>
        </p:nvGrpSpPr>
        <p:grpSpPr bwMode="auto">
          <a:xfrm>
            <a:off x="212725" y="1492250"/>
            <a:ext cx="11039475" cy="1181100"/>
            <a:chOff x="-370955" y="3838633"/>
            <a:chExt cx="10818177" cy="1207231"/>
          </a:xfrm>
        </p:grpSpPr>
        <p:grpSp>
          <p:nvGrpSpPr>
            <p:cNvPr id="29776" name="Group 83"/>
            <p:cNvGrpSpPr>
              <a:grpSpLocks/>
            </p:cNvGrpSpPr>
            <p:nvPr/>
          </p:nvGrpSpPr>
          <p:grpSpPr bwMode="auto">
            <a:xfrm>
              <a:off x="1070848" y="3983883"/>
              <a:ext cx="7934570" cy="896407"/>
              <a:chOff x="1070848" y="3962400"/>
              <a:chExt cx="7934570" cy="896407"/>
            </a:xfrm>
          </p:grpSpPr>
          <p:grpSp>
            <p:nvGrpSpPr>
              <p:cNvPr id="29778" name="Group 91"/>
              <p:cNvGrpSpPr>
                <a:grpSpLocks/>
              </p:cNvGrpSpPr>
              <p:nvPr/>
            </p:nvGrpSpPr>
            <p:grpSpPr bwMode="auto">
              <a:xfrm>
                <a:off x="1070848" y="3962400"/>
                <a:ext cx="7934570" cy="888961"/>
                <a:chOff x="1117600" y="4025687"/>
                <a:chExt cx="7934570" cy="888961"/>
              </a:xfrm>
            </p:grpSpPr>
            <p:grpSp>
              <p:nvGrpSpPr>
                <p:cNvPr id="29780" name="Group 93"/>
                <p:cNvGrpSpPr>
                  <a:grpSpLocks/>
                </p:cNvGrpSpPr>
                <p:nvPr/>
              </p:nvGrpSpPr>
              <p:grpSpPr bwMode="auto">
                <a:xfrm>
                  <a:off x="1117600" y="4025687"/>
                  <a:ext cx="7934570" cy="888961"/>
                  <a:chOff x="1117600" y="4025687"/>
                  <a:chExt cx="7934570" cy="888961"/>
                </a:xfrm>
              </p:grpSpPr>
              <p:grpSp>
                <p:nvGrpSpPr>
                  <p:cNvPr id="29782" name="Group 95"/>
                  <p:cNvGrpSpPr>
                    <a:grpSpLocks/>
                  </p:cNvGrpSpPr>
                  <p:nvPr/>
                </p:nvGrpSpPr>
                <p:grpSpPr bwMode="auto">
                  <a:xfrm>
                    <a:off x="1117600" y="4025687"/>
                    <a:ext cx="2676965" cy="877657"/>
                    <a:chOff x="1117600" y="4025687"/>
                    <a:chExt cx="2676965" cy="877657"/>
                  </a:xfrm>
                </p:grpSpPr>
                <p:sp>
                  <p:nvSpPr>
                    <p:cNvPr id="142" name="Rectangle 141"/>
                    <p:cNvSpPr/>
                    <p:nvPr/>
                  </p:nvSpPr>
                  <p:spPr>
                    <a:xfrm>
                      <a:off x="1534831" y="4058925"/>
                      <a:ext cx="60671"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43" name="Rectangle 142"/>
                    <p:cNvSpPr/>
                    <p:nvPr/>
                  </p:nvSpPr>
                  <p:spPr>
                    <a:xfrm>
                      <a:off x="1382375" y="4058925"/>
                      <a:ext cx="60671" cy="832406"/>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44" name="Group 143"/>
                    <p:cNvGrpSpPr/>
                    <p:nvPr/>
                  </p:nvGrpSpPr>
                  <p:grpSpPr>
                    <a:xfrm>
                      <a:off x="1117600" y="4058920"/>
                      <a:ext cx="182880" cy="833120"/>
                      <a:chOff x="1117600" y="4058920"/>
                      <a:chExt cx="182880" cy="833120"/>
                    </a:xfrm>
                    <a:solidFill>
                      <a:srgbClr val="002060"/>
                    </a:solidFill>
                  </p:grpSpPr>
                  <p:sp>
                    <p:nvSpPr>
                      <p:cNvPr id="162" name="Rectangle 161"/>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63" name="Rectangle 162"/>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145" name="Rectangle 144"/>
                    <p:cNvSpPr/>
                    <p:nvPr/>
                  </p:nvSpPr>
                  <p:spPr>
                    <a:xfrm>
                      <a:off x="2083985" y="4058925"/>
                      <a:ext cx="60672"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46" name="Rectangle 145"/>
                    <p:cNvSpPr/>
                    <p:nvPr/>
                  </p:nvSpPr>
                  <p:spPr>
                    <a:xfrm>
                      <a:off x="2214662" y="4058925"/>
                      <a:ext cx="62227"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47" name="Rectangle 146"/>
                    <p:cNvSpPr/>
                    <p:nvPr/>
                  </p:nvSpPr>
                  <p:spPr>
                    <a:xfrm>
                      <a:off x="2337560" y="4026473"/>
                      <a:ext cx="60671" cy="832406"/>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48" name="Rectangle 147"/>
                    <p:cNvSpPr/>
                    <p:nvPr/>
                  </p:nvSpPr>
                  <p:spPr>
                    <a:xfrm>
                      <a:off x="2490017" y="4070284"/>
                      <a:ext cx="60671"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49" name="Rectangle 148"/>
                    <p:cNvSpPr/>
                    <p:nvPr/>
                  </p:nvSpPr>
                  <p:spPr>
                    <a:xfrm>
                      <a:off x="2611360" y="4058925"/>
                      <a:ext cx="60671" cy="832406"/>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50" name="Rectangle 149"/>
                    <p:cNvSpPr/>
                    <p:nvPr/>
                  </p:nvSpPr>
                  <p:spPr>
                    <a:xfrm>
                      <a:off x="2763816" y="4058925"/>
                      <a:ext cx="60671"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51" name="Rectangle 150"/>
                    <p:cNvSpPr/>
                    <p:nvPr/>
                  </p:nvSpPr>
                  <p:spPr>
                    <a:xfrm>
                      <a:off x="3281856" y="4058925"/>
                      <a:ext cx="60672"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52" name="Rectangle 151"/>
                    <p:cNvSpPr/>
                    <p:nvPr/>
                  </p:nvSpPr>
                  <p:spPr>
                    <a:xfrm>
                      <a:off x="2886714" y="4070284"/>
                      <a:ext cx="60672"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53" name="Rectangle 152"/>
                    <p:cNvSpPr/>
                    <p:nvPr/>
                  </p:nvSpPr>
                  <p:spPr>
                    <a:xfrm>
                      <a:off x="1797740" y="4058925"/>
                      <a:ext cx="60672"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54" name="Rectangle 153"/>
                    <p:cNvSpPr/>
                    <p:nvPr/>
                  </p:nvSpPr>
                  <p:spPr>
                    <a:xfrm>
                      <a:off x="1915972" y="4047568"/>
                      <a:ext cx="60672" cy="83240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55" name="Rectangle 154"/>
                    <p:cNvSpPr/>
                    <p:nvPr/>
                  </p:nvSpPr>
                  <p:spPr>
                    <a:xfrm>
                      <a:off x="3449869" y="4058925"/>
                      <a:ext cx="60672"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56" name="Group 155"/>
                    <p:cNvGrpSpPr/>
                    <p:nvPr/>
                  </p:nvGrpSpPr>
                  <p:grpSpPr>
                    <a:xfrm>
                      <a:off x="3027680" y="4058920"/>
                      <a:ext cx="182880" cy="833120"/>
                      <a:chOff x="1117600" y="4058920"/>
                      <a:chExt cx="182880" cy="833120"/>
                    </a:xfrm>
                    <a:solidFill>
                      <a:srgbClr val="002060"/>
                    </a:solidFill>
                  </p:grpSpPr>
                  <p:sp>
                    <p:nvSpPr>
                      <p:cNvPr id="160" name="Rectangle 159"/>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61" name="Rectangle 160"/>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nvGrpSpPr>
                    <p:cNvPr id="157" name="Group 156"/>
                    <p:cNvGrpSpPr/>
                    <p:nvPr/>
                  </p:nvGrpSpPr>
                  <p:grpSpPr>
                    <a:xfrm>
                      <a:off x="3611685" y="4070224"/>
                      <a:ext cx="182880" cy="833120"/>
                      <a:chOff x="1117600" y="4058920"/>
                      <a:chExt cx="182880" cy="833120"/>
                    </a:xfrm>
                    <a:solidFill>
                      <a:srgbClr val="002060"/>
                    </a:solidFill>
                  </p:grpSpPr>
                  <p:sp>
                    <p:nvSpPr>
                      <p:cNvPr id="158" name="Rectangle 157"/>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59" name="Rectangle 158"/>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9783" name="Group 96"/>
                  <p:cNvGrpSpPr>
                    <a:grpSpLocks/>
                  </p:cNvGrpSpPr>
                  <p:nvPr/>
                </p:nvGrpSpPr>
                <p:grpSpPr bwMode="auto">
                  <a:xfrm>
                    <a:off x="6375205" y="4058920"/>
                    <a:ext cx="2676965" cy="855728"/>
                    <a:chOff x="1117600" y="4047616"/>
                    <a:chExt cx="2676965" cy="855728"/>
                  </a:xfrm>
                </p:grpSpPr>
                <p:sp>
                  <p:nvSpPr>
                    <p:cNvPr id="120" name="Rectangle 119"/>
                    <p:cNvSpPr/>
                    <p:nvPr/>
                  </p:nvSpPr>
                  <p:spPr>
                    <a:xfrm>
                      <a:off x="1533857" y="4058980"/>
                      <a:ext cx="60672"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21" name="Rectangle 120"/>
                    <p:cNvSpPr/>
                    <p:nvPr/>
                  </p:nvSpPr>
                  <p:spPr>
                    <a:xfrm>
                      <a:off x="1381401" y="4058980"/>
                      <a:ext cx="60672" cy="83240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22" name="Group 121"/>
                    <p:cNvGrpSpPr/>
                    <p:nvPr/>
                  </p:nvGrpSpPr>
                  <p:grpSpPr>
                    <a:xfrm>
                      <a:off x="1117600" y="4058920"/>
                      <a:ext cx="182880" cy="833120"/>
                      <a:chOff x="1117600" y="4058920"/>
                      <a:chExt cx="182880" cy="833120"/>
                    </a:xfrm>
                    <a:solidFill>
                      <a:srgbClr val="002060"/>
                    </a:solidFill>
                  </p:grpSpPr>
                  <p:sp>
                    <p:nvSpPr>
                      <p:cNvPr id="140" name="Rectangle 139"/>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41" name="Rectangle 140"/>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123" name="Rectangle 122"/>
                    <p:cNvSpPr/>
                    <p:nvPr/>
                  </p:nvSpPr>
                  <p:spPr>
                    <a:xfrm>
                      <a:off x="2083012" y="4058980"/>
                      <a:ext cx="60671"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24" name="Rectangle 123"/>
                    <p:cNvSpPr/>
                    <p:nvPr/>
                  </p:nvSpPr>
                  <p:spPr>
                    <a:xfrm>
                      <a:off x="2213688" y="4058980"/>
                      <a:ext cx="62227"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25" name="Rectangle 124"/>
                    <p:cNvSpPr/>
                    <p:nvPr/>
                  </p:nvSpPr>
                  <p:spPr>
                    <a:xfrm>
                      <a:off x="2356811" y="4070338"/>
                      <a:ext cx="60671" cy="832406"/>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26" name="Rectangle 125"/>
                    <p:cNvSpPr/>
                    <p:nvPr/>
                  </p:nvSpPr>
                  <p:spPr>
                    <a:xfrm>
                      <a:off x="2489043" y="4070338"/>
                      <a:ext cx="60672"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27" name="Rectangle 126"/>
                    <p:cNvSpPr/>
                    <p:nvPr/>
                  </p:nvSpPr>
                  <p:spPr>
                    <a:xfrm>
                      <a:off x="2610386" y="4058980"/>
                      <a:ext cx="60672" cy="83240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28" name="Rectangle 127"/>
                    <p:cNvSpPr/>
                    <p:nvPr/>
                  </p:nvSpPr>
                  <p:spPr>
                    <a:xfrm>
                      <a:off x="2762842" y="4058980"/>
                      <a:ext cx="60672"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29" name="Rectangle 128"/>
                    <p:cNvSpPr/>
                    <p:nvPr/>
                  </p:nvSpPr>
                  <p:spPr>
                    <a:xfrm>
                      <a:off x="3280883" y="4058980"/>
                      <a:ext cx="60671"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30" name="Rectangle 129"/>
                    <p:cNvSpPr/>
                    <p:nvPr/>
                  </p:nvSpPr>
                  <p:spPr>
                    <a:xfrm>
                      <a:off x="2885741" y="4070338"/>
                      <a:ext cx="60671"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31" name="Rectangle 130"/>
                    <p:cNvSpPr/>
                    <p:nvPr/>
                  </p:nvSpPr>
                  <p:spPr>
                    <a:xfrm>
                      <a:off x="1796767" y="4058980"/>
                      <a:ext cx="60671"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32" name="Rectangle 131"/>
                    <p:cNvSpPr/>
                    <p:nvPr/>
                  </p:nvSpPr>
                  <p:spPr>
                    <a:xfrm>
                      <a:off x="1914998" y="4047621"/>
                      <a:ext cx="60671" cy="832406"/>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33" name="Rectangle 132"/>
                    <p:cNvSpPr/>
                    <p:nvPr/>
                  </p:nvSpPr>
                  <p:spPr>
                    <a:xfrm>
                      <a:off x="3448896" y="4058980"/>
                      <a:ext cx="60671"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34" name="Group 133"/>
                    <p:cNvGrpSpPr/>
                    <p:nvPr/>
                  </p:nvGrpSpPr>
                  <p:grpSpPr>
                    <a:xfrm>
                      <a:off x="3027680" y="4058920"/>
                      <a:ext cx="182880" cy="833120"/>
                      <a:chOff x="1117600" y="4058920"/>
                      <a:chExt cx="182880" cy="833120"/>
                    </a:xfrm>
                    <a:solidFill>
                      <a:srgbClr val="002060"/>
                    </a:solidFill>
                  </p:grpSpPr>
                  <p:sp>
                    <p:nvSpPr>
                      <p:cNvPr id="138" name="Rectangle 137"/>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39" name="Rectangle 138"/>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nvGrpSpPr>
                    <p:cNvPr id="135" name="Group 134"/>
                    <p:cNvGrpSpPr/>
                    <p:nvPr/>
                  </p:nvGrpSpPr>
                  <p:grpSpPr>
                    <a:xfrm>
                      <a:off x="3611685" y="4070224"/>
                      <a:ext cx="182880" cy="833120"/>
                      <a:chOff x="1117600" y="4058920"/>
                      <a:chExt cx="182880" cy="833120"/>
                    </a:xfrm>
                    <a:solidFill>
                      <a:srgbClr val="002060"/>
                    </a:solidFill>
                  </p:grpSpPr>
                  <p:sp>
                    <p:nvSpPr>
                      <p:cNvPr id="136" name="Rectangle 135"/>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37" name="Rectangle 136"/>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9784" name="Group 97"/>
                  <p:cNvGrpSpPr>
                    <a:grpSpLocks/>
                  </p:cNvGrpSpPr>
                  <p:nvPr/>
                </p:nvGrpSpPr>
                <p:grpSpPr bwMode="auto">
                  <a:xfrm>
                    <a:off x="4180766" y="4036312"/>
                    <a:ext cx="2072518" cy="855728"/>
                    <a:chOff x="3632127" y="1728034"/>
                    <a:chExt cx="2072518" cy="855728"/>
                  </a:xfrm>
                </p:grpSpPr>
                <p:sp>
                  <p:nvSpPr>
                    <p:cNvPr id="102" name="Rectangle 101"/>
                    <p:cNvSpPr/>
                    <p:nvPr/>
                  </p:nvSpPr>
                  <p:spPr>
                    <a:xfrm>
                      <a:off x="4027539" y="1753893"/>
                      <a:ext cx="60672" cy="8178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03" name="Rectangle 102"/>
                    <p:cNvSpPr/>
                    <p:nvPr/>
                  </p:nvSpPr>
                  <p:spPr>
                    <a:xfrm>
                      <a:off x="3909308" y="1744157"/>
                      <a:ext cx="60672" cy="817802"/>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04" name="Group 103"/>
                    <p:cNvGrpSpPr/>
                    <p:nvPr/>
                  </p:nvGrpSpPr>
                  <p:grpSpPr>
                    <a:xfrm>
                      <a:off x="3632127" y="1739338"/>
                      <a:ext cx="182880" cy="833120"/>
                      <a:chOff x="1117600" y="4058920"/>
                      <a:chExt cx="182880" cy="833120"/>
                    </a:xfrm>
                    <a:solidFill>
                      <a:srgbClr val="002060"/>
                    </a:solidFill>
                  </p:grpSpPr>
                  <p:sp>
                    <p:nvSpPr>
                      <p:cNvPr id="118" name="Rectangle 117"/>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19" name="Rectangle 118"/>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105" name="Rectangle 104"/>
                    <p:cNvSpPr/>
                    <p:nvPr/>
                  </p:nvSpPr>
                  <p:spPr>
                    <a:xfrm>
                      <a:off x="4444461" y="1753893"/>
                      <a:ext cx="60672" cy="8178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06" name="Rectangle 105"/>
                    <p:cNvSpPr/>
                    <p:nvPr/>
                  </p:nvSpPr>
                  <p:spPr>
                    <a:xfrm>
                      <a:off x="4576694" y="1753893"/>
                      <a:ext cx="60671" cy="8178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07" name="Rectangle 106"/>
                    <p:cNvSpPr/>
                    <p:nvPr/>
                  </p:nvSpPr>
                  <p:spPr>
                    <a:xfrm>
                      <a:off x="4719816" y="1765252"/>
                      <a:ext cx="60671" cy="817802"/>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08" name="Rectangle 107"/>
                    <p:cNvSpPr/>
                    <p:nvPr/>
                  </p:nvSpPr>
                  <p:spPr>
                    <a:xfrm>
                      <a:off x="4850493" y="1765252"/>
                      <a:ext cx="62227" cy="8178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09" name="Rectangle 108"/>
                    <p:cNvSpPr/>
                    <p:nvPr/>
                  </p:nvSpPr>
                  <p:spPr>
                    <a:xfrm>
                      <a:off x="4973391" y="1753893"/>
                      <a:ext cx="60672" cy="817802"/>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10" name="Rectangle 109"/>
                    <p:cNvSpPr/>
                    <p:nvPr/>
                  </p:nvSpPr>
                  <p:spPr>
                    <a:xfrm>
                      <a:off x="5125847" y="1753893"/>
                      <a:ext cx="60672" cy="8178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11" name="Rectangle 110"/>
                    <p:cNvSpPr/>
                    <p:nvPr/>
                  </p:nvSpPr>
                  <p:spPr>
                    <a:xfrm>
                      <a:off x="5643888" y="1753893"/>
                      <a:ext cx="60671" cy="8178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112" name="Rectangle 111"/>
                    <p:cNvSpPr/>
                    <p:nvPr/>
                  </p:nvSpPr>
                  <p:spPr>
                    <a:xfrm>
                      <a:off x="5247190" y="1765252"/>
                      <a:ext cx="60672" cy="8178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13" name="Rectangle 112"/>
                    <p:cNvSpPr/>
                    <p:nvPr/>
                  </p:nvSpPr>
                  <p:spPr>
                    <a:xfrm>
                      <a:off x="4150438" y="1742535"/>
                      <a:ext cx="60671" cy="817802"/>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114" name="Rectangle 113"/>
                    <p:cNvSpPr/>
                    <p:nvPr/>
                  </p:nvSpPr>
                  <p:spPr>
                    <a:xfrm>
                      <a:off x="4278004" y="1742535"/>
                      <a:ext cx="60671" cy="817802"/>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115" name="Group 114"/>
                    <p:cNvGrpSpPr/>
                    <p:nvPr/>
                  </p:nvGrpSpPr>
                  <p:grpSpPr>
                    <a:xfrm>
                      <a:off x="5389685" y="1739338"/>
                      <a:ext cx="182880" cy="833120"/>
                      <a:chOff x="1117600" y="4058920"/>
                      <a:chExt cx="182880" cy="833120"/>
                    </a:xfrm>
                    <a:solidFill>
                      <a:srgbClr val="002060"/>
                    </a:solidFill>
                  </p:grpSpPr>
                  <p:sp>
                    <p:nvSpPr>
                      <p:cNvPr id="116" name="Rectangle 115"/>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17" name="Rectangle 116"/>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99" name="Group 98"/>
                  <p:cNvGrpSpPr/>
                  <p:nvPr/>
                </p:nvGrpSpPr>
                <p:grpSpPr>
                  <a:xfrm>
                    <a:off x="3886004" y="4025687"/>
                    <a:ext cx="182880" cy="833120"/>
                    <a:chOff x="1117600" y="4058920"/>
                    <a:chExt cx="182880" cy="833120"/>
                  </a:xfrm>
                  <a:solidFill>
                    <a:srgbClr val="002060"/>
                  </a:solidFill>
                </p:grpSpPr>
                <p:sp>
                  <p:nvSpPr>
                    <p:cNvPr id="100" name="Rectangle 99"/>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01" name="Rectangle 100"/>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sp>
              <p:nvSpPr>
                <p:cNvPr id="95" name="Rectangle 94"/>
                <p:cNvSpPr/>
                <p:nvPr/>
              </p:nvSpPr>
              <p:spPr>
                <a:xfrm>
                  <a:off x="1687287" y="4058925"/>
                  <a:ext cx="60671" cy="832406"/>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grpSp>
          <p:sp>
            <p:nvSpPr>
              <p:cNvPr id="93" name="Rectangle 92"/>
              <p:cNvSpPr/>
              <p:nvPr/>
            </p:nvSpPr>
            <p:spPr>
              <a:xfrm>
                <a:off x="6881610" y="4026469"/>
                <a:ext cx="60672" cy="83240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grpSp>
        <p:sp>
          <p:nvSpPr>
            <p:cNvPr id="90" name="Equal 89"/>
            <p:cNvSpPr/>
            <p:nvPr/>
          </p:nvSpPr>
          <p:spPr>
            <a:xfrm>
              <a:off x="-370955" y="3838633"/>
              <a:ext cx="10818177" cy="1207231"/>
            </a:xfrm>
            <a:prstGeom prst="mathEqual">
              <a:avLst>
                <a:gd name="adj1" fmla="val 12133"/>
                <a:gd name="adj2" fmla="val 5296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solidFill>
                  <a:schemeClr val="tx1"/>
                </a:solidFill>
              </a:endParaRPr>
            </a:p>
          </p:txBody>
        </p:sp>
      </p:grpSp>
      <p:sp>
        <p:nvSpPr>
          <p:cNvPr id="164" name="Rectangle 163"/>
          <p:cNvSpPr/>
          <p:nvPr/>
        </p:nvSpPr>
        <p:spPr>
          <a:xfrm>
            <a:off x="6323013" y="1471613"/>
            <a:ext cx="101600" cy="103981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CA"/>
          </a:p>
        </p:txBody>
      </p:sp>
      <p:grpSp>
        <p:nvGrpSpPr>
          <p:cNvPr id="3" name="Group 2"/>
          <p:cNvGrpSpPr>
            <a:grpSpLocks/>
          </p:cNvGrpSpPr>
          <p:nvPr/>
        </p:nvGrpSpPr>
        <p:grpSpPr bwMode="auto">
          <a:xfrm>
            <a:off x="5746750" y="1476375"/>
            <a:ext cx="1193800" cy="1182688"/>
            <a:chOff x="5746466" y="1476375"/>
            <a:chExt cx="1194084" cy="1182688"/>
          </a:xfrm>
        </p:grpSpPr>
        <p:sp>
          <p:nvSpPr>
            <p:cNvPr id="242" name="Rectangle 241"/>
            <p:cNvSpPr/>
            <p:nvPr/>
          </p:nvSpPr>
          <p:spPr>
            <a:xfrm>
              <a:off x="5746466" y="1476375"/>
              <a:ext cx="587515" cy="6254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CA"/>
            </a:p>
          </p:txBody>
        </p:sp>
        <p:sp>
          <p:nvSpPr>
            <p:cNvPr id="243" name="Rectangle 242"/>
            <p:cNvSpPr/>
            <p:nvPr/>
          </p:nvSpPr>
          <p:spPr>
            <a:xfrm>
              <a:off x="6318102" y="2011363"/>
              <a:ext cx="622448" cy="6477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CA"/>
            </a:p>
          </p:txBody>
        </p:sp>
      </p:grpSp>
      <p:grpSp>
        <p:nvGrpSpPr>
          <p:cNvPr id="4" name="Group 3"/>
          <p:cNvGrpSpPr>
            <a:grpSpLocks/>
          </p:cNvGrpSpPr>
          <p:nvPr/>
        </p:nvGrpSpPr>
        <p:grpSpPr bwMode="auto">
          <a:xfrm>
            <a:off x="4257675" y="496888"/>
            <a:ext cx="284163" cy="687387"/>
            <a:chOff x="5987649" y="1312307"/>
            <a:chExt cx="283885" cy="686874"/>
          </a:xfrm>
        </p:grpSpPr>
        <p:sp>
          <p:nvSpPr>
            <p:cNvPr id="703" name="Rectangle 702"/>
            <p:cNvSpPr/>
            <p:nvPr/>
          </p:nvSpPr>
          <p:spPr>
            <a:xfrm>
              <a:off x="6151002" y="1648606"/>
              <a:ext cx="63438" cy="1919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704" name="Rectangle 703"/>
            <p:cNvSpPr/>
            <p:nvPr/>
          </p:nvSpPr>
          <p:spPr>
            <a:xfrm>
              <a:off x="6171619" y="1312307"/>
              <a:ext cx="99915" cy="223670"/>
            </a:xfrm>
            <a:prstGeom prst="rect">
              <a:avLst/>
            </a:prstGeom>
          </p:spPr>
          <p:style>
            <a:lnRef idx="3">
              <a:schemeClr val="lt1"/>
            </a:lnRef>
            <a:fillRef idx="1">
              <a:schemeClr val="accent5"/>
            </a:fillRef>
            <a:effectRef idx="1">
              <a:schemeClr val="accent5"/>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705" name="Rectangle 704"/>
            <p:cNvSpPr/>
            <p:nvPr/>
          </p:nvSpPr>
          <p:spPr>
            <a:xfrm>
              <a:off x="5987649" y="1645433"/>
              <a:ext cx="76125" cy="35374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grpSp>
      <p:grpSp>
        <p:nvGrpSpPr>
          <p:cNvPr id="5" name="Group 4"/>
          <p:cNvGrpSpPr>
            <a:grpSpLocks/>
          </p:cNvGrpSpPr>
          <p:nvPr/>
        </p:nvGrpSpPr>
        <p:grpSpPr bwMode="auto">
          <a:xfrm>
            <a:off x="7451725" y="2616200"/>
            <a:ext cx="369888" cy="352425"/>
            <a:chOff x="6507386" y="1994667"/>
            <a:chExt cx="369709" cy="353214"/>
          </a:xfrm>
        </p:grpSpPr>
        <p:sp>
          <p:nvSpPr>
            <p:cNvPr id="702" name="Rectangle 701"/>
            <p:cNvSpPr/>
            <p:nvPr/>
          </p:nvSpPr>
          <p:spPr>
            <a:xfrm>
              <a:off x="6507386" y="2074220"/>
              <a:ext cx="61883" cy="194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706" name="Rectangle 705"/>
            <p:cNvSpPr/>
            <p:nvPr/>
          </p:nvSpPr>
          <p:spPr>
            <a:xfrm>
              <a:off x="6626391" y="1994667"/>
              <a:ext cx="77749" cy="353214"/>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707" name="Rectangle 706"/>
            <p:cNvSpPr/>
            <p:nvPr/>
          </p:nvSpPr>
          <p:spPr>
            <a:xfrm>
              <a:off x="6800932" y="1994667"/>
              <a:ext cx="76163" cy="353214"/>
            </a:xfrm>
            <a:prstGeom prst="rect">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grpSp>
      <p:grpSp>
        <p:nvGrpSpPr>
          <p:cNvPr id="904" name="Group 903"/>
          <p:cNvGrpSpPr>
            <a:grpSpLocks/>
          </p:cNvGrpSpPr>
          <p:nvPr/>
        </p:nvGrpSpPr>
        <p:grpSpPr bwMode="auto">
          <a:xfrm>
            <a:off x="628650" y="4100513"/>
            <a:ext cx="11039475" cy="1565275"/>
            <a:chOff x="411401" y="4273747"/>
            <a:chExt cx="11038690" cy="1565413"/>
          </a:xfrm>
        </p:grpSpPr>
        <p:grpSp>
          <p:nvGrpSpPr>
            <p:cNvPr id="29710" name="Group 792"/>
            <p:cNvGrpSpPr>
              <a:grpSpLocks/>
            </p:cNvGrpSpPr>
            <p:nvPr/>
          </p:nvGrpSpPr>
          <p:grpSpPr bwMode="auto">
            <a:xfrm>
              <a:off x="411401" y="4273747"/>
              <a:ext cx="11038690" cy="1179615"/>
              <a:chOff x="-370955" y="3838633"/>
              <a:chExt cx="10818177" cy="1206992"/>
            </a:xfrm>
          </p:grpSpPr>
          <p:grpSp>
            <p:nvGrpSpPr>
              <p:cNvPr id="29712" name="Group 793"/>
              <p:cNvGrpSpPr>
                <a:grpSpLocks/>
              </p:cNvGrpSpPr>
              <p:nvPr/>
            </p:nvGrpSpPr>
            <p:grpSpPr bwMode="auto">
              <a:xfrm>
                <a:off x="1070848" y="3983883"/>
                <a:ext cx="7934570" cy="896044"/>
                <a:chOff x="1070848" y="3962400"/>
                <a:chExt cx="7934570" cy="896044"/>
              </a:xfrm>
            </p:grpSpPr>
            <p:grpSp>
              <p:nvGrpSpPr>
                <p:cNvPr id="29714" name="Group 795"/>
                <p:cNvGrpSpPr>
                  <a:grpSpLocks/>
                </p:cNvGrpSpPr>
                <p:nvPr/>
              </p:nvGrpSpPr>
              <p:grpSpPr bwMode="auto">
                <a:xfrm>
                  <a:off x="1070848" y="3962400"/>
                  <a:ext cx="7934570" cy="888961"/>
                  <a:chOff x="1117600" y="4025687"/>
                  <a:chExt cx="7934570" cy="888961"/>
                </a:xfrm>
              </p:grpSpPr>
              <p:grpSp>
                <p:nvGrpSpPr>
                  <p:cNvPr id="29716" name="Group 797"/>
                  <p:cNvGrpSpPr>
                    <a:grpSpLocks/>
                  </p:cNvGrpSpPr>
                  <p:nvPr/>
                </p:nvGrpSpPr>
                <p:grpSpPr bwMode="auto">
                  <a:xfrm>
                    <a:off x="1117600" y="4025687"/>
                    <a:ext cx="7934570" cy="888961"/>
                    <a:chOff x="1117600" y="4025687"/>
                    <a:chExt cx="7934570" cy="888961"/>
                  </a:xfrm>
                </p:grpSpPr>
                <p:grpSp>
                  <p:nvGrpSpPr>
                    <p:cNvPr id="29718" name="Group 799"/>
                    <p:cNvGrpSpPr>
                      <a:grpSpLocks/>
                    </p:cNvGrpSpPr>
                    <p:nvPr/>
                  </p:nvGrpSpPr>
                  <p:grpSpPr bwMode="auto">
                    <a:xfrm>
                      <a:off x="1117600" y="4025687"/>
                      <a:ext cx="2676965" cy="877657"/>
                      <a:chOff x="1117600" y="4025687"/>
                      <a:chExt cx="2676965" cy="877657"/>
                    </a:xfrm>
                  </p:grpSpPr>
                  <p:sp>
                    <p:nvSpPr>
                      <p:cNvPr id="846" name="Rectangle 845"/>
                      <p:cNvSpPr/>
                      <p:nvPr/>
                    </p:nvSpPr>
                    <p:spPr>
                      <a:xfrm>
                        <a:off x="1534831" y="4057505"/>
                        <a:ext cx="60671" cy="82524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47" name="Rectangle 846"/>
                      <p:cNvSpPr/>
                      <p:nvPr/>
                    </p:nvSpPr>
                    <p:spPr>
                      <a:xfrm>
                        <a:off x="1382375" y="4057505"/>
                        <a:ext cx="60671" cy="825240"/>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848" name="Group 847"/>
                      <p:cNvGrpSpPr/>
                      <p:nvPr/>
                    </p:nvGrpSpPr>
                    <p:grpSpPr>
                      <a:xfrm>
                        <a:off x="1117600" y="4058920"/>
                        <a:ext cx="182880" cy="833120"/>
                        <a:chOff x="1117600" y="4058920"/>
                        <a:chExt cx="182880" cy="833120"/>
                      </a:xfrm>
                      <a:solidFill>
                        <a:srgbClr val="002060"/>
                      </a:solidFill>
                    </p:grpSpPr>
                    <p:sp>
                      <p:nvSpPr>
                        <p:cNvPr id="866" name="Rectangle 865"/>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67" name="Rectangle 866"/>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849" name="Rectangle 848"/>
                      <p:cNvSpPr/>
                      <p:nvPr/>
                    </p:nvSpPr>
                    <p:spPr>
                      <a:xfrm>
                        <a:off x="2083985" y="4057505"/>
                        <a:ext cx="60672" cy="82524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50" name="Rectangle 849"/>
                      <p:cNvSpPr/>
                      <p:nvPr/>
                    </p:nvSpPr>
                    <p:spPr>
                      <a:xfrm>
                        <a:off x="2214662" y="4057505"/>
                        <a:ext cx="62227" cy="82524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851" name="Rectangle 850"/>
                      <p:cNvSpPr/>
                      <p:nvPr/>
                    </p:nvSpPr>
                    <p:spPr>
                      <a:xfrm>
                        <a:off x="2337560" y="4025016"/>
                        <a:ext cx="60671" cy="825240"/>
                      </a:xfrm>
                      <a:prstGeom prst="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52" name="Rectangle 851"/>
                      <p:cNvSpPr/>
                      <p:nvPr/>
                    </p:nvSpPr>
                    <p:spPr>
                      <a:xfrm>
                        <a:off x="2490017" y="4068877"/>
                        <a:ext cx="60671" cy="82524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53" name="Rectangle 852"/>
                      <p:cNvSpPr/>
                      <p:nvPr/>
                    </p:nvSpPr>
                    <p:spPr>
                      <a:xfrm>
                        <a:off x="2611360" y="4057505"/>
                        <a:ext cx="60671" cy="825240"/>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54" name="Rectangle 853"/>
                      <p:cNvSpPr/>
                      <p:nvPr/>
                    </p:nvSpPr>
                    <p:spPr>
                      <a:xfrm>
                        <a:off x="2763816" y="4057505"/>
                        <a:ext cx="60671" cy="82524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855" name="Rectangle 854"/>
                      <p:cNvSpPr/>
                      <p:nvPr/>
                    </p:nvSpPr>
                    <p:spPr>
                      <a:xfrm>
                        <a:off x="3281856" y="4057505"/>
                        <a:ext cx="60672" cy="82524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856" name="Rectangle 855"/>
                      <p:cNvSpPr/>
                      <p:nvPr/>
                    </p:nvSpPr>
                    <p:spPr>
                      <a:xfrm>
                        <a:off x="2886714" y="4068877"/>
                        <a:ext cx="60672" cy="82524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57" name="Rectangle 856"/>
                      <p:cNvSpPr/>
                      <p:nvPr/>
                    </p:nvSpPr>
                    <p:spPr>
                      <a:xfrm>
                        <a:off x="1797740" y="4057505"/>
                        <a:ext cx="60672" cy="82524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58" name="Rectangle 857"/>
                      <p:cNvSpPr/>
                      <p:nvPr/>
                    </p:nvSpPr>
                    <p:spPr>
                      <a:xfrm>
                        <a:off x="1915972" y="4046135"/>
                        <a:ext cx="60672" cy="825240"/>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59" name="Rectangle 858"/>
                      <p:cNvSpPr/>
                      <p:nvPr/>
                    </p:nvSpPr>
                    <p:spPr>
                      <a:xfrm>
                        <a:off x="3449869" y="4057505"/>
                        <a:ext cx="60672" cy="82524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860" name="Group 859"/>
                      <p:cNvGrpSpPr/>
                      <p:nvPr/>
                    </p:nvGrpSpPr>
                    <p:grpSpPr>
                      <a:xfrm>
                        <a:off x="3027680" y="4058920"/>
                        <a:ext cx="182880" cy="833120"/>
                        <a:chOff x="1117600" y="4058920"/>
                        <a:chExt cx="182880" cy="833120"/>
                      </a:xfrm>
                      <a:solidFill>
                        <a:srgbClr val="002060"/>
                      </a:solidFill>
                    </p:grpSpPr>
                    <p:sp>
                      <p:nvSpPr>
                        <p:cNvPr id="864" name="Rectangle 863"/>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65" name="Rectangle 864"/>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nvGrpSpPr>
                      <p:cNvPr id="861" name="Group 860"/>
                      <p:cNvGrpSpPr/>
                      <p:nvPr/>
                    </p:nvGrpSpPr>
                    <p:grpSpPr>
                      <a:xfrm>
                        <a:off x="3611685" y="4070224"/>
                        <a:ext cx="182880" cy="833120"/>
                        <a:chOff x="1117600" y="4058920"/>
                        <a:chExt cx="182880" cy="833120"/>
                      </a:xfrm>
                      <a:solidFill>
                        <a:srgbClr val="002060"/>
                      </a:solidFill>
                    </p:grpSpPr>
                    <p:sp>
                      <p:nvSpPr>
                        <p:cNvPr id="862" name="Rectangle 861"/>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63" name="Rectangle 862"/>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9719" name="Group 800"/>
                    <p:cNvGrpSpPr>
                      <a:grpSpLocks/>
                    </p:cNvGrpSpPr>
                    <p:nvPr/>
                  </p:nvGrpSpPr>
                  <p:grpSpPr bwMode="auto">
                    <a:xfrm>
                      <a:off x="6375205" y="4058920"/>
                      <a:ext cx="2676965" cy="855728"/>
                      <a:chOff x="1117600" y="4047616"/>
                      <a:chExt cx="2676965" cy="855728"/>
                    </a:xfrm>
                  </p:grpSpPr>
                  <p:sp>
                    <p:nvSpPr>
                      <p:cNvPr id="824" name="Rectangle 823"/>
                      <p:cNvSpPr/>
                      <p:nvPr/>
                    </p:nvSpPr>
                    <p:spPr>
                      <a:xfrm>
                        <a:off x="1533857" y="4044578"/>
                        <a:ext cx="60672" cy="8382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25" name="Rectangle 824"/>
                      <p:cNvSpPr/>
                      <p:nvPr/>
                    </p:nvSpPr>
                    <p:spPr>
                      <a:xfrm>
                        <a:off x="1381401" y="4044578"/>
                        <a:ext cx="60672" cy="83823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826" name="Group 825"/>
                      <p:cNvGrpSpPr/>
                      <p:nvPr/>
                    </p:nvGrpSpPr>
                    <p:grpSpPr>
                      <a:xfrm>
                        <a:off x="1117600" y="4058920"/>
                        <a:ext cx="182880" cy="833120"/>
                        <a:chOff x="1117600" y="4058920"/>
                        <a:chExt cx="182880" cy="833120"/>
                      </a:xfrm>
                      <a:solidFill>
                        <a:srgbClr val="002060"/>
                      </a:solidFill>
                    </p:grpSpPr>
                    <p:sp>
                      <p:nvSpPr>
                        <p:cNvPr id="844" name="Rectangle 843"/>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45" name="Rectangle 844"/>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827" name="Rectangle 826"/>
                      <p:cNvSpPr/>
                      <p:nvPr/>
                    </p:nvSpPr>
                    <p:spPr>
                      <a:xfrm>
                        <a:off x="2083012" y="4044578"/>
                        <a:ext cx="60671" cy="838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28" name="Rectangle 827"/>
                      <p:cNvSpPr/>
                      <p:nvPr/>
                    </p:nvSpPr>
                    <p:spPr>
                      <a:xfrm>
                        <a:off x="2213688" y="4044578"/>
                        <a:ext cx="62227" cy="838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829" name="Rectangle 828"/>
                      <p:cNvSpPr/>
                      <p:nvPr/>
                    </p:nvSpPr>
                    <p:spPr>
                      <a:xfrm>
                        <a:off x="2356811" y="4055949"/>
                        <a:ext cx="60671" cy="83823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30" name="Rectangle 829"/>
                      <p:cNvSpPr/>
                      <p:nvPr/>
                    </p:nvSpPr>
                    <p:spPr>
                      <a:xfrm>
                        <a:off x="2489043" y="4055949"/>
                        <a:ext cx="60672" cy="8382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31" name="Rectangle 830"/>
                      <p:cNvSpPr/>
                      <p:nvPr/>
                    </p:nvSpPr>
                    <p:spPr>
                      <a:xfrm>
                        <a:off x="2610386" y="4044578"/>
                        <a:ext cx="60672" cy="83823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32" name="Rectangle 831"/>
                      <p:cNvSpPr/>
                      <p:nvPr/>
                    </p:nvSpPr>
                    <p:spPr>
                      <a:xfrm>
                        <a:off x="2762842" y="4044578"/>
                        <a:ext cx="60672" cy="8382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833" name="Rectangle 832"/>
                      <p:cNvSpPr/>
                      <p:nvPr/>
                    </p:nvSpPr>
                    <p:spPr>
                      <a:xfrm>
                        <a:off x="3280883" y="4044578"/>
                        <a:ext cx="60671" cy="8382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834" name="Rectangle 833"/>
                      <p:cNvSpPr/>
                      <p:nvPr/>
                    </p:nvSpPr>
                    <p:spPr>
                      <a:xfrm>
                        <a:off x="2885741" y="4055949"/>
                        <a:ext cx="60671" cy="8382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35" name="Rectangle 834"/>
                      <p:cNvSpPr/>
                      <p:nvPr/>
                    </p:nvSpPr>
                    <p:spPr>
                      <a:xfrm>
                        <a:off x="1796767" y="4044578"/>
                        <a:ext cx="60671" cy="8382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36" name="Rectangle 835"/>
                      <p:cNvSpPr/>
                      <p:nvPr/>
                    </p:nvSpPr>
                    <p:spPr>
                      <a:xfrm>
                        <a:off x="1914998" y="4033206"/>
                        <a:ext cx="60671" cy="83823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37" name="Rectangle 836"/>
                      <p:cNvSpPr/>
                      <p:nvPr/>
                    </p:nvSpPr>
                    <p:spPr>
                      <a:xfrm>
                        <a:off x="3448896" y="4044578"/>
                        <a:ext cx="60671" cy="83823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838" name="Group 837"/>
                      <p:cNvGrpSpPr/>
                      <p:nvPr/>
                    </p:nvGrpSpPr>
                    <p:grpSpPr>
                      <a:xfrm>
                        <a:off x="3027680" y="4058920"/>
                        <a:ext cx="182880" cy="833120"/>
                        <a:chOff x="1117600" y="4058920"/>
                        <a:chExt cx="182880" cy="833120"/>
                      </a:xfrm>
                      <a:solidFill>
                        <a:srgbClr val="002060"/>
                      </a:solidFill>
                    </p:grpSpPr>
                    <p:sp>
                      <p:nvSpPr>
                        <p:cNvPr id="842" name="Rectangle 841"/>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43" name="Rectangle 842"/>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nvGrpSpPr>
                      <p:cNvPr id="839" name="Group 838"/>
                      <p:cNvGrpSpPr/>
                      <p:nvPr/>
                    </p:nvGrpSpPr>
                    <p:grpSpPr>
                      <a:xfrm>
                        <a:off x="3611685" y="4070224"/>
                        <a:ext cx="182880" cy="833120"/>
                        <a:chOff x="1117600" y="4058920"/>
                        <a:chExt cx="182880" cy="833120"/>
                      </a:xfrm>
                      <a:solidFill>
                        <a:srgbClr val="002060"/>
                      </a:solidFill>
                    </p:grpSpPr>
                    <p:sp>
                      <p:nvSpPr>
                        <p:cNvPr id="840" name="Rectangle 839"/>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41" name="Rectangle 840"/>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29720" name="Group 801"/>
                    <p:cNvGrpSpPr>
                      <a:grpSpLocks/>
                    </p:cNvGrpSpPr>
                    <p:nvPr/>
                  </p:nvGrpSpPr>
                  <p:grpSpPr bwMode="auto">
                    <a:xfrm>
                      <a:off x="4180766" y="4036388"/>
                      <a:ext cx="2072432" cy="846358"/>
                      <a:chOff x="3632127" y="1728110"/>
                      <a:chExt cx="2072432" cy="846358"/>
                    </a:xfrm>
                  </p:grpSpPr>
                  <p:sp>
                    <p:nvSpPr>
                      <p:cNvPr id="806" name="Rectangle 805"/>
                      <p:cNvSpPr/>
                      <p:nvPr/>
                    </p:nvSpPr>
                    <p:spPr>
                      <a:xfrm>
                        <a:off x="4027539" y="1739481"/>
                        <a:ext cx="60672" cy="8236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07" name="Rectangle 806"/>
                      <p:cNvSpPr/>
                      <p:nvPr/>
                    </p:nvSpPr>
                    <p:spPr>
                      <a:xfrm>
                        <a:off x="3909308" y="1729734"/>
                        <a:ext cx="60672" cy="823615"/>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808" name="Group 807"/>
                      <p:cNvGrpSpPr/>
                      <p:nvPr/>
                    </p:nvGrpSpPr>
                    <p:grpSpPr>
                      <a:xfrm>
                        <a:off x="3632127" y="1739338"/>
                        <a:ext cx="182880" cy="833120"/>
                        <a:chOff x="1117600" y="4058920"/>
                        <a:chExt cx="182880" cy="833120"/>
                      </a:xfrm>
                      <a:solidFill>
                        <a:srgbClr val="002060"/>
                      </a:solidFill>
                    </p:grpSpPr>
                    <p:sp>
                      <p:nvSpPr>
                        <p:cNvPr id="822" name="Rectangle 821"/>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23" name="Rectangle 822"/>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sp>
                    <p:nvSpPr>
                      <p:cNvPr id="809" name="Rectangle 808"/>
                      <p:cNvSpPr/>
                      <p:nvPr/>
                    </p:nvSpPr>
                    <p:spPr>
                      <a:xfrm>
                        <a:off x="4444461" y="1739481"/>
                        <a:ext cx="60672" cy="8236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10" name="Rectangle 809"/>
                      <p:cNvSpPr/>
                      <p:nvPr/>
                    </p:nvSpPr>
                    <p:spPr>
                      <a:xfrm>
                        <a:off x="4576694" y="1739481"/>
                        <a:ext cx="60671" cy="8236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811" name="Rectangle 810"/>
                      <p:cNvSpPr/>
                      <p:nvPr/>
                    </p:nvSpPr>
                    <p:spPr>
                      <a:xfrm>
                        <a:off x="4719816" y="1750853"/>
                        <a:ext cx="60671" cy="823614"/>
                      </a:xfrm>
                      <a:prstGeom prst="rect">
                        <a:avLst/>
                      </a:prstGeom>
                      <a:solidFill>
                        <a:srgbClr val="00FFFF"/>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12" name="Rectangle 811"/>
                      <p:cNvSpPr/>
                      <p:nvPr/>
                    </p:nvSpPr>
                    <p:spPr>
                      <a:xfrm>
                        <a:off x="4850493" y="1750853"/>
                        <a:ext cx="62227" cy="823614"/>
                      </a:xfrm>
                      <a:prstGeom prst="rect">
                        <a:avLst/>
                      </a:prstGeom>
                      <a:solidFill>
                        <a:srgbClr val="CC04B4"/>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13" name="Rectangle 812"/>
                      <p:cNvSpPr/>
                      <p:nvPr/>
                    </p:nvSpPr>
                    <p:spPr>
                      <a:xfrm>
                        <a:off x="4973391" y="1739481"/>
                        <a:ext cx="60672" cy="823615"/>
                      </a:xfrm>
                      <a:prstGeom prst="rect">
                        <a:avLst/>
                      </a:prstGeom>
                      <a:solidFill>
                        <a:srgbClr val="FF6F0D"/>
                      </a:solidFill>
                      <a:ln>
                        <a:solidFill>
                          <a:srgbClr val="3F9B0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14" name="Rectangle 813"/>
                      <p:cNvSpPr/>
                      <p:nvPr/>
                    </p:nvSpPr>
                    <p:spPr>
                      <a:xfrm>
                        <a:off x="5125847" y="1739481"/>
                        <a:ext cx="60672" cy="8236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815" name="Rectangle 814"/>
                      <p:cNvSpPr/>
                      <p:nvPr/>
                    </p:nvSpPr>
                    <p:spPr>
                      <a:xfrm>
                        <a:off x="5643888" y="1739481"/>
                        <a:ext cx="60671" cy="823615"/>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sp>
                    <p:nvSpPr>
                      <p:cNvPr id="816" name="Rectangle 815"/>
                      <p:cNvSpPr/>
                      <p:nvPr/>
                    </p:nvSpPr>
                    <p:spPr>
                      <a:xfrm>
                        <a:off x="5247190" y="1750853"/>
                        <a:ext cx="60672" cy="8236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17" name="Rectangle 816"/>
                      <p:cNvSpPr/>
                      <p:nvPr/>
                    </p:nvSpPr>
                    <p:spPr>
                      <a:xfrm>
                        <a:off x="4150438" y="1728110"/>
                        <a:ext cx="60671" cy="823614"/>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sp>
                    <p:nvSpPr>
                      <p:cNvPr id="818" name="Rectangle 817"/>
                      <p:cNvSpPr/>
                      <p:nvPr/>
                    </p:nvSpPr>
                    <p:spPr>
                      <a:xfrm>
                        <a:off x="4278004" y="1728110"/>
                        <a:ext cx="60671" cy="823614"/>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nvGrpSpPr>
                      <p:cNvPr id="819" name="Group 818"/>
                      <p:cNvGrpSpPr/>
                      <p:nvPr/>
                    </p:nvGrpSpPr>
                    <p:grpSpPr>
                      <a:xfrm>
                        <a:off x="5389685" y="1739338"/>
                        <a:ext cx="182880" cy="833120"/>
                        <a:chOff x="1117600" y="4058920"/>
                        <a:chExt cx="182880" cy="833120"/>
                      </a:xfrm>
                      <a:solidFill>
                        <a:srgbClr val="002060"/>
                      </a:solidFill>
                    </p:grpSpPr>
                    <p:sp>
                      <p:nvSpPr>
                        <p:cNvPr id="820" name="Rectangle 819"/>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21" name="Rectangle 820"/>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grpSp>
                  <p:nvGrpSpPr>
                    <p:cNvPr id="803" name="Group 802"/>
                    <p:cNvGrpSpPr/>
                    <p:nvPr/>
                  </p:nvGrpSpPr>
                  <p:grpSpPr>
                    <a:xfrm>
                      <a:off x="3886004" y="4025687"/>
                      <a:ext cx="182880" cy="833120"/>
                      <a:chOff x="1117600" y="4058920"/>
                      <a:chExt cx="182880" cy="833120"/>
                    </a:xfrm>
                    <a:solidFill>
                      <a:srgbClr val="002060"/>
                    </a:solidFill>
                  </p:grpSpPr>
                  <p:sp>
                    <p:nvSpPr>
                      <p:cNvPr id="804" name="Rectangle 803"/>
                      <p:cNvSpPr/>
                      <p:nvPr/>
                    </p:nvSpPr>
                    <p:spPr>
                      <a:xfrm>
                        <a:off x="1117600" y="4058920"/>
                        <a:ext cx="60960" cy="833120"/>
                      </a:xfrm>
                      <a:prstGeom prst="rect">
                        <a:avLst/>
                      </a:prstGeom>
                      <a:grp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05" name="Rectangle 804"/>
                      <p:cNvSpPr/>
                      <p:nvPr/>
                    </p:nvSpPr>
                    <p:spPr>
                      <a:xfrm>
                        <a:off x="1249680" y="4058920"/>
                        <a:ext cx="50800" cy="83312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FF0000"/>
                          </a:solidFill>
                        </a:endParaRPr>
                      </a:p>
                    </p:txBody>
                  </p:sp>
                </p:grpSp>
              </p:grpSp>
              <p:sp>
                <p:nvSpPr>
                  <p:cNvPr id="799" name="Rectangle 798"/>
                  <p:cNvSpPr/>
                  <p:nvPr/>
                </p:nvSpPr>
                <p:spPr>
                  <a:xfrm>
                    <a:off x="1687287" y="4057505"/>
                    <a:ext cx="60671" cy="825239"/>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grpSp>
            <p:sp>
              <p:nvSpPr>
                <p:cNvPr id="797" name="Rectangle 796"/>
                <p:cNvSpPr/>
                <p:nvPr/>
              </p:nvSpPr>
              <p:spPr>
                <a:xfrm>
                  <a:off x="6881610" y="4025084"/>
                  <a:ext cx="60672" cy="833361"/>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CA">
                    <a:solidFill>
                      <a:srgbClr val="7030A0"/>
                    </a:solidFill>
                  </a:endParaRPr>
                </a:p>
              </p:txBody>
            </p:sp>
          </p:grpSp>
          <p:sp>
            <p:nvSpPr>
              <p:cNvPr id="795" name="Equal 794"/>
              <p:cNvSpPr/>
              <p:nvPr/>
            </p:nvSpPr>
            <p:spPr>
              <a:xfrm>
                <a:off x="-370955" y="3838633"/>
                <a:ext cx="10818177" cy="1206993"/>
              </a:xfrm>
              <a:prstGeom prst="mathEqual">
                <a:avLst>
                  <a:gd name="adj1" fmla="val 12133"/>
                  <a:gd name="adj2" fmla="val 5296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solidFill>
                    <a:schemeClr val="tx1"/>
                  </a:solidFill>
                </a:endParaRPr>
              </a:p>
            </p:txBody>
          </p:sp>
        </p:grpSp>
        <p:sp>
          <p:nvSpPr>
            <p:cNvPr id="6" name="TextBox 897"/>
            <p:cNvSpPr txBox="1">
              <a:spLocks noChangeArrowheads="1"/>
            </p:cNvSpPr>
            <p:nvPr/>
          </p:nvSpPr>
          <p:spPr bwMode="auto">
            <a:xfrm>
              <a:off x="7670433" y="5377495"/>
              <a:ext cx="2015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sz="2400">
                  <a:latin typeface="Aharoni" pitchFamily="2" charset="0"/>
                  <a:cs typeface="Aharoni" pitchFamily="2" charset="0"/>
                </a:rPr>
                <a:t>Stop Codon</a:t>
              </a:r>
            </a:p>
          </p:txBody>
        </p:sp>
      </p:grpSp>
      <p:sp>
        <p:nvSpPr>
          <p:cNvPr id="792" name="Right Arrow 791"/>
          <p:cNvSpPr/>
          <p:nvPr/>
        </p:nvSpPr>
        <p:spPr bwMode="auto">
          <a:xfrm rot="5400000">
            <a:off x="5789613" y="3249613"/>
            <a:ext cx="822325" cy="2444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9711" name="TextBox 905"/>
          <p:cNvSpPr txBox="1">
            <a:spLocks noChangeArrowheads="1"/>
          </p:cNvSpPr>
          <p:nvPr/>
        </p:nvSpPr>
        <p:spPr bwMode="auto">
          <a:xfrm>
            <a:off x="528638" y="2892425"/>
            <a:ext cx="30019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a:latin typeface="Arial Black" panose="020B0A04020102020204" pitchFamily="34" charset="0"/>
              </a:rPr>
              <a:t>Non-Homologous End Joining (NHEJ) DNA repair pathway</a:t>
            </a:r>
          </a:p>
        </p:txBody>
      </p:sp>
      <p:sp>
        <p:nvSpPr>
          <p:cNvPr id="2" name="Slide Number Placeholder 1"/>
          <p:cNvSpPr>
            <a:spLocks noGrp="1"/>
          </p:cNvSpPr>
          <p:nvPr>
            <p:ph type="sldNum" sz="quarter" idx="12"/>
          </p:nvPr>
        </p:nvSpPr>
        <p:spPr>
          <a:xfrm>
            <a:off x="10956925" y="6308725"/>
            <a:ext cx="1052513" cy="365125"/>
          </a:xfrm>
        </p:spPr>
        <p:txBody>
          <a:bodyPr/>
          <a:lstStyle/>
          <a:p>
            <a:pPr>
              <a:defRPr/>
            </a:pPr>
            <a:fld id="{98D2475A-F1B5-46C7-885D-A34D97F67B87}" type="slidenum">
              <a:rPr lang="en-CA" altLang="en-US" sz="1000" b="1" smtClean="0">
                <a:solidFill>
                  <a:schemeClr val="bg2">
                    <a:lumMod val="25000"/>
                  </a:schemeClr>
                </a:solidFill>
              </a:rPr>
              <a:pPr>
                <a:defRPr/>
              </a:pPr>
              <a:t>18</a:t>
            </a:fld>
            <a:endParaRPr lang="en-CA" altLang="en-US" b="1" dirty="0">
              <a:solidFill>
                <a:schemeClr val="bg2">
                  <a:lumMod val="25000"/>
                </a:schemeClr>
              </a:solidFill>
            </a:endParaRPr>
          </a:p>
        </p:txBody>
      </p:sp>
    </p:spTree>
    <p:extLst>
      <p:ext uri="{BB962C8B-B14F-4D97-AF65-F5344CB8AC3E}">
        <p14:creationId xmlns:p14="http://schemas.microsoft.com/office/powerpoint/2010/main" val="6118853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899"/>
                                        </p:tgtEl>
                                        <p:attrNameLst>
                                          <p:attrName>ppt_x</p:attrName>
                                        </p:attrNameLst>
                                      </p:cBhvr>
                                      <p:tavLst>
                                        <p:tav tm="0">
                                          <p:val>
                                            <p:strVal val="ppt_x"/>
                                          </p:val>
                                        </p:tav>
                                        <p:tav tm="100000">
                                          <p:val>
                                            <p:strVal val="ppt_x"/>
                                          </p:val>
                                        </p:tav>
                                      </p:tavLst>
                                    </p:anim>
                                    <p:anim calcmode="lin" valueType="num">
                                      <p:cBhvr additive="base">
                                        <p:cTn id="12" dur="500"/>
                                        <p:tgtEl>
                                          <p:spTgt spid="899"/>
                                        </p:tgtEl>
                                        <p:attrNameLst>
                                          <p:attrName>ppt_y</p:attrName>
                                        </p:attrNameLst>
                                      </p:cBhvr>
                                      <p:tavLst>
                                        <p:tav tm="0">
                                          <p:val>
                                            <p:strVal val="ppt_y"/>
                                          </p:val>
                                        </p:tav>
                                        <p:tav tm="100000">
                                          <p:val>
                                            <p:strVal val="1+ppt_h/2"/>
                                          </p:val>
                                        </p:tav>
                                      </p:tavLst>
                                    </p:anim>
                                    <p:set>
                                      <p:cBhvr>
                                        <p:cTn id="13" dur="1" fill="hold">
                                          <p:stCondLst>
                                            <p:cond delay="499"/>
                                          </p:stCondLst>
                                        </p:cTn>
                                        <p:tgtEl>
                                          <p:spTgt spid="899"/>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711"/>
                                        </p:tgtEl>
                                        <p:attrNameLst>
                                          <p:attrName>style.visibility</p:attrName>
                                        </p:attrNameLst>
                                      </p:cBhvr>
                                      <p:to>
                                        <p:strVal val="visible"/>
                                      </p:to>
                                    </p:set>
                                    <p:animEffect transition="in" filter="fade">
                                      <p:cBhvr>
                                        <p:cTn id="18" dur="500"/>
                                        <p:tgtEl>
                                          <p:spTgt spid="297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path" presetSubtype="0" accel="50000" decel="50000" fill="hold" nodeType="clickEffect">
                                  <p:stCondLst>
                                    <p:cond delay="0"/>
                                  </p:stCondLst>
                                  <p:childTnLst>
                                    <p:animMotion origin="layout" path="M -0.08854 -0.06551 L -0.08854 -0.06459 C -0.08841 -0.06459 -0.08672 -0.05278 -0.08372 -0.05162 C -0.08242 -0.05162 -0.08099 -0.05278 -0.07969 -0.05394 C -0.07317 -0.06227 -0.08151 -0.05162 -0.07513 -0.05764 C -0.07435 -0.0588 -0.0737 -0.05996 -0.07291 -0.06135 C -0.07135 -0.06227 -0.06966 -0.06227 -0.06823 -0.06366 L -0.06588 -0.06459 C -0.06159 -0.06459 -0.05716 -0.06459 -0.05273 -0.06366 C -0.05117 -0.06366 -0.04974 -0.06227 -0.04817 -0.06135 C -0.04596 -0.05996 -0.04557 -0.05996 -0.04349 -0.05625 C -0.03971 -0.05047 -0.04284 -0.05278 -0.03906 -0.05047 C -0.03802 -0.04954 -0.0375 -0.04699 -0.03659 -0.04584 C -0.03581 -0.04468 -0.03502 -0.04468 -0.03424 -0.04352 C -0.03372 -0.04213 -0.03333 -0.03982 -0.03281 -0.03866 C -0.03229 -0.03287 -0.03216 -0.02801 -0.03203 -0.02223 C -0.03164 -0.01991 -0.03164 -0.0176 -0.03112 -0.01528 C -0.02982 -0.01042 -0.02682 -0.00926 -0.02422 -0.00811 C -0.01927 -0.00463 -0.02291 -0.00672 -0.01341 -0.00463 C -0.00794 -0.00232 -0.01002 -0.00348 -0.00651 0.00138 C -0.00416 0.01435 -0.00456 0.00601 -0.00573 0.02152 C -0.00573 0.02268 -0.00573 0.02384 -0.00573 0.02523 L -0.00456 0.02013 " pathEditMode="relative" rAng="0" ptsTypes="AAAAAAAAAAAAAAAAAAAAAAA">
                                      <p:cBhvr>
                                        <p:cTn id="22" dur="1000" spd="-100000" fill="hold"/>
                                        <p:tgtEl>
                                          <p:spTgt spid="5"/>
                                        </p:tgtEl>
                                        <p:attrNameLst>
                                          <p:attrName>ppt_x</p:attrName>
                                          <p:attrName>ppt_y</p:attrName>
                                        </p:attrNameLst>
                                      </p:cBhvr>
                                      <p:rCtr x="4193" y="4537"/>
                                    </p:animMotion>
                                  </p:childTnLst>
                                </p:cTn>
                              </p:par>
                              <p:par>
                                <p:cTn id="23" presetID="0" presetClass="path" presetSubtype="0" accel="50000" decel="50000" fill="hold" nodeType="withEffect">
                                  <p:stCondLst>
                                    <p:cond delay="0"/>
                                  </p:stCondLst>
                                  <p:childTnLst>
                                    <p:animMotion origin="layout" path="M 2.70833E-6 -3.7037E-6 L 2.70833E-6 0.00024 C 0.00052 0.00209 0.00338 0.01922 0.00794 0.02014 C 0.00989 0.02061 0.01185 0.01899 0.01393 0.01806 C 0.02383 0.00649 0.01107 0.02037 0.02083 0.01227 C 0.02213 0.01088 0.02304 0.0088 0.02435 0.00787 C 0.02669 0.00602 0.0289 0.00533 0.03138 0.00394 L 0.03489 0.00186 C 0.0414 0.00232 0.04804 0.00232 0.05482 0.00394 C 0.05729 0.0044 0.0595 0.00649 0.06185 0.00787 C 0.06523 0.00973 0.06575 0.00949 0.06875 0.01412 C 0.07461 0.02269 0.06979 0.01875 0.07578 0.02246 C 0.07708 0.02454 0.07799 0.02686 0.07929 0.02848 C 0.08047 0.03033 0.0819 0.03102 0.08281 0.03287 C 0.08385 0.03473 0.08424 0.03704 0.08515 0.03889 C 0.08554 0.04676 0.0858 0.05417 0.0862 0.06181 C 0.08659 0.06528 0.08659 0.06899 0.0875 0.07199 C 0.08945 0.0794 0.09401 0.0801 0.09804 0.08241 C 0.1056 0.08704 0.10026 0.08449 0.11445 0.08681 C 0.12265 0.09144 0.1194 0.08843 0.125 0.09514 C 0.12838 0.1132 0.12734 0.10209 0.12604 0.12385 C 0.12604 0.12454 0.12604 0.12524 0.12604 0.12639 L 0.12734 0.12176 " pathEditMode="relative" rAng="0" ptsTypes="AAAAAAAAAAAAAAAAAAAAAAA">
                                      <p:cBhvr>
                                        <p:cTn id="24" dur="1000" fill="hold"/>
                                        <p:tgtEl>
                                          <p:spTgt spid="4"/>
                                        </p:tgtEl>
                                        <p:attrNameLst>
                                          <p:attrName>ppt_x</p:attrName>
                                          <p:attrName>ppt_y</p:attrName>
                                        </p:attrNameLst>
                                      </p:cBhvr>
                                      <p:rCtr x="6367" y="6319"/>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92"/>
                                        </p:tgtEl>
                                        <p:attrNameLst>
                                          <p:attrName>style.visibility</p:attrName>
                                        </p:attrNameLst>
                                      </p:cBhvr>
                                      <p:to>
                                        <p:strVal val="visible"/>
                                      </p:to>
                                    </p:set>
                                    <p:animEffect transition="in" filter="fade">
                                      <p:cBhvr>
                                        <p:cTn id="29" dur="500"/>
                                        <p:tgtEl>
                                          <p:spTgt spid="7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 grpId="0" animBg="1"/>
      <p:bldP spid="297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533" y="715963"/>
            <a:ext cx="6669088"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43824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角丸四角形 33"/>
          <p:cNvSpPr/>
          <p:nvPr/>
        </p:nvSpPr>
        <p:spPr>
          <a:xfrm>
            <a:off x="8367192" y="3216334"/>
            <a:ext cx="2505064" cy="1517484"/>
          </a:xfrm>
          <a:prstGeom prst="roundRect">
            <a:avLst/>
          </a:prstGeom>
          <a:solidFill>
            <a:schemeClr val="accent4">
              <a:lumMod val="50000"/>
            </a:schemeClr>
          </a:solidFill>
          <a:ln w="3175">
            <a:noFill/>
          </a:ln>
          <a:effectLst>
            <a:glow rad="228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1094705" y="3243891"/>
            <a:ext cx="3225328" cy="1489927"/>
          </a:xfrm>
          <a:prstGeom prst="roundRect">
            <a:avLst/>
          </a:prstGeom>
          <a:solidFill>
            <a:schemeClr val="accent4">
              <a:lumMod val="75000"/>
            </a:schemeClr>
          </a:solidFill>
          <a:ln w="38100">
            <a:solidFill>
              <a:schemeClr val="accent6">
                <a:lumMod val="50000"/>
              </a:schemeClr>
            </a:solidFill>
          </a:ln>
          <a:effectLst>
            <a:glow rad="228600">
              <a:srgbClr val="00206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4740185" y="3234465"/>
            <a:ext cx="3217039" cy="1499354"/>
          </a:xfrm>
          <a:prstGeom prst="roundRect">
            <a:avLst/>
          </a:prstGeom>
          <a:solidFill>
            <a:schemeClr val="accent2">
              <a:lumMod val="75000"/>
            </a:schemeClr>
          </a:solidFill>
          <a:ln w="38100">
            <a:solidFill>
              <a:srgbClr val="C00000"/>
            </a:solidFill>
          </a:ln>
          <a:effectLst>
            <a:glow rad="2286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1344458" y="3689547"/>
            <a:ext cx="1568918" cy="664143"/>
          </a:xfrm>
          <a:prstGeom prst="roundRect">
            <a:avLst/>
          </a:prstGeom>
          <a:solidFill>
            <a:schemeClr val="accent2">
              <a:lumMod val="75000"/>
            </a:schemeClr>
          </a:solid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DNA</a:t>
            </a:r>
          </a:p>
          <a:p>
            <a:pPr algn="ctr"/>
            <a:r>
              <a:rPr lang="ja-JP" altLang="en-US" b="1" dirty="0" smtClean="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21" name="角丸四角形 20"/>
          <p:cNvSpPr/>
          <p:nvPr/>
        </p:nvSpPr>
        <p:spPr>
          <a:xfrm>
            <a:off x="5483129" y="2975340"/>
            <a:ext cx="1736865" cy="48957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リボソーム</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22" name="角丸四角形 21"/>
          <p:cNvSpPr/>
          <p:nvPr/>
        </p:nvSpPr>
        <p:spPr>
          <a:xfrm>
            <a:off x="6192499" y="3705512"/>
            <a:ext cx="1526800" cy="623236"/>
          </a:xfrm>
          <a:prstGeom prst="roundRect">
            <a:avLst/>
          </a:prstGeom>
          <a:solidFill>
            <a:schemeClr val="accent4">
              <a:lumMod val="60000"/>
              <a:lumOff val="40000"/>
            </a:schemeClr>
          </a:solidFill>
          <a:ln w="19050">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3" name="角丸四角形 22"/>
          <p:cNvSpPr/>
          <p:nvPr/>
        </p:nvSpPr>
        <p:spPr>
          <a:xfrm>
            <a:off x="8705458" y="3717723"/>
            <a:ext cx="1901791" cy="623236"/>
          </a:xfrm>
          <a:prstGeom prst="roundRect">
            <a:avLst/>
          </a:prstGeom>
          <a:solidFill>
            <a:srgbClr val="FFFF00"/>
          </a:solidFill>
          <a:ln w="28575">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en-US" altLang="ja-JP"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b="1" dirty="0" smtClean="0">
                <a:solidFill>
                  <a:schemeClr val="tx1"/>
                </a:solidFill>
                <a:latin typeface="Meiryo UI" panose="020B0604030504040204" pitchFamily="50" charset="-128"/>
                <a:ea typeface="Meiryo UI" panose="020B0604030504040204" pitchFamily="50" charset="-128"/>
              </a:rPr>
              <a:t>翻訳後修飾</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4" name="右矢印 23"/>
          <p:cNvSpPr/>
          <p:nvPr/>
        </p:nvSpPr>
        <p:spPr>
          <a:xfrm>
            <a:off x="2982215" y="3873017"/>
            <a:ext cx="708350"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3750930" y="3698691"/>
            <a:ext cx="1568918" cy="664143"/>
          </a:xfrm>
          <a:prstGeom prst="roundRect">
            <a:avLst/>
          </a:prstGeom>
          <a:solidFill>
            <a:srgbClr val="FFC000"/>
          </a:solidFill>
          <a:ln>
            <a:noFill/>
          </a:ln>
          <a:effectLst>
            <a:glow rad="2286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slop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smtClean="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6" name="右矢印 25"/>
          <p:cNvSpPr/>
          <p:nvPr/>
        </p:nvSpPr>
        <p:spPr>
          <a:xfrm>
            <a:off x="5370472" y="3873017"/>
            <a:ext cx="788899"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3788023" y="4029341"/>
            <a:ext cx="1539578" cy="276999"/>
          </a:xfrm>
          <a:prstGeom prst="rect">
            <a:avLst/>
          </a:prstGeom>
          <a:effectLst>
            <a:glow rad="228600">
              <a:schemeClr val="accent4">
                <a:satMod val="175000"/>
                <a:alpha val="40000"/>
              </a:schemeClr>
            </a:glow>
          </a:effectLst>
        </p:spPr>
        <p:txBody>
          <a:bodyPr wrap="square">
            <a:spAutoFit/>
          </a:bodyPr>
          <a:lstStyle/>
          <a:p>
            <a:pPr algn="ctr"/>
            <a:r>
              <a:rPr lang="en-US" altLang="ja-JP" sz="1200" dirty="0" smtClean="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2961533" y="4150791"/>
            <a:ext cx="644990"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転写</a:t>
            </a:r>
            <a:endParaRPr kumimoji="1" lang="ja-JP" altLang="en-US" sz="16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5385543" y="4155028"/>
            <a:ext cx="644990"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翻訳</a:t>
            </a:r>
            <a:endParaRPr kumimoji="1" lang="ja-JP" altLang="en-US" sz="1600" b="1" dirty="0">
              <a:latin typeface="Meiryo UI" panose="020B0604030504040204" pitchFamily="50" charset="-128"/>
              <a:ea typeface="Meiryo UI" panose="020B0604030504040204" pitchFamily="50" charset="-128"/>
            </a:endParaRPr>
          </a:p>
        </p:txBody>
      </p:sp>
      <p:sp>
        <p:nvSpPr>
          <p:cNvPr id="30" name="右矢印 29"/>
          <p:cNvSpPr/>
          <p:nvPr/>
        </p:nvSpPr>
        <p:spPr>
          <a:xfrm>
            <a:off x="7790966" y="3873017"/>
            <a:ext cx="880213" cy="3003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134652" y="4012292"/>
            <a:ext cx="1539578" cy="276999"/>
          </a:xfrm>
          <a:prstGeom prst="rect">
            <a:avLst/>
          </a:prstGeom>
          <a:scene3d>
            <a:camera prst="orthographicFront"/>
            <a:lightRig rig="threePt" dir="t"/>
          </a:scene3d>
          <a:sp3d>
            <a:bevelT/>
          </a:sp3d>
        </p:spPr>
        <p:txBody>
          <a:bodyPr wrap="square">
            <a:spAutoFit/>
          </a:bodyPr>
          <a:lstStyle/>
          <a:p>
            <a:pPr algn="ctr"/>
            <a:r>
              <a:rPr lang="en-US" altLang="ja-JP" sz="1200" dirty="0" smtClean="0">
                <a:latin typeface="Meiryo UI" panose="020B0604030504040204" pitchFamily="50" charset="-128"/>
                <a:ea typeface="Meiryo UI" panose="020B0604030504040204" pitchFamily="50" charset="-128"/>
              </a:rPr>
              <a:t>Protein</a:t>
            </a:r>
            <a:endParaRPr lang="ja-JP" altLang="en-US" sz="1200" dirty="0">
              <a:latin typeface="Meiryo UI" panose="020B0604030504040204" pitchFamily="50" charset="-128"/>
              <a:ea typeface="Meiryo UI" panose="020B0604030504040204" pitchFamily="50" charset="-128"/>
            </a:endParaRPr>
          </a:p>
        </p:txBody>
      </p:sp>
      <p:sp>
        <p:nvSpPr>
          <p:cNvPr id="33" name="角丸四角形 32"/>
          <p:cNvSpPr/>
          <p:nvPr/>
        </p:nvSpPr>
        <p:spPr>
          <a:xfrm>
            <a:off x="2307308" y="2975089"/>
            <a:ext cx="800121" cy="489574"/>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核</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35" name="角丸四角形 34"/>
          <p:cNvSpPr/>
          <p:nvPr/>
        </p:nvSpPr>
        <p:spPr>
          <a:xfrm>
            <a:off x="8787920" y="2989678"/>
            <a:ext cx="1736865" cy="489574"/>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ゴルジ体</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2" name="正方形/長方形 1"/>
          <p:cNvSpPr/>
          <p:nvPr/>
        </p:nvSpPr>
        <p:spPr>
          <a:xfrm>
            <a:off x="8975958" y="2638809"/>
            <a:ext cx="1287532" cy="369332"/>
          </a:xfrm>
          <a:prstGeom prst="rect">
            <a:avLst/>
          </a:prstGeom>
        </p:spPr>
        <p:txBody>
          <a:bodyPr wrap="none">
            <a:spAutoFit/>
          </a:bodyPr>
          <a:lstStyle/>
          <a:p>
            <a:r>
              <a:rPr lang="en-US" altLang="ja-JP" dirty="0">
                <a:latin typeface="Bauhaus 93" panose="04030905020B02020C02" pitchFamily="82" charset="0"/>
              </a:rPr>
              <a:t>Golgi body</a:t>
            </a:r>
            <a:endParaRPr lang="ja-JP" altLang="en-US" dirty="0">
              <a:latin typeface="Bauhaus 93" panose="04030905020B02020C02" pitchFamily="82" charset="0"/>
            </a:endParaRPr>
          </a:p>
        </p:txBody>
      </p:sp>
      <p:sp>
        <p:nvSpPr>
          <p:cNvPr id="20" name="正方形/長方形 19"/>
          <p:cNvSpPr/>
          <p:nvPr/>
        </p:nvSpPr>
        <p:spPr>
          <a:xfrm>
            <a:off x="5708144" y="2608031"/>
            <a:ext cx="1281120" cy="400110"/>
          </a:xfrm>
          <a:prstGeom prst="rect">
            <a:avLst/>
          </a:prstGeom>
        </p:spPr>
        <p:txBody>
          <a:bodyPr wrap="none">
            <a:spAutoFit/>
          </a:bodyPr>
          <a:lstStyle/>
          <a:p>
            <a:r>
              <a:rPr lang="en-US" altLang="ja-JP" sz="2000" dirty="0" smtClean="0">
                <a:latin typeface="Bauhaus 93" panose="04030905020B02020C02" pitchFamily="82" charset="0"/>
              </a:rPr>
              <a:t>Ribosome</a:t>
            </a:r>
            <a:endParaRPr lang="ja-JP" altLang="en-US" sz="2000" dirty="0">
              <a:latin typeface="Bauhaus 93" panose="04030905020B02020C02" pitchFamily="82" charset="0"/>
            </a:endParaRPr>
          </a:p>
        </p:txBody>
      </p:sp>
      <p:sp>
        <p:nvSpPr>
          <p:cNvPr id="32" name="正方形/長方形 31"/>
          <p:cNvSpPr/>
          <p:nvPr/>
        </p:nvSpPr>
        <p:spPr>
          <a:xfrm>
            <a:off x="2174209" y="2599308"/>
            <a:ext cx="1066318" cy="400110"/>
          </a:xfrm>
          <a:prstGeom prst="rect">
            <a:avLst/>
          </a:prstGeom>
        </p:spPr>
        <p:txBody>
          <a:bodyPr wrap="none">
            <a:spAutoFit/>
          </a:bodyPr>
          <a:lstStyle/>
          <a:p>
            <a:r>
              <a:rPr lang="en-US" altLang="ja-JP" sz="2000" dirty="0" smtClean="0">
                <a:latin typeface="Bauhaus 93" panose="04030905020B02020C02" pitchFamily="82" charset="0"/>
              </a:rPr>
              <a:t>Nuclear</a:t>
            </a:r>
            <a:endParaRPr lang="ja-JP" altLang="en-US" sz="2000" dirty="0">
              <a:latin typeface="Bauhaus 93" panose="04030905020B02020C02" pitchFamily="82" charset="0"/>
            </a:endParaRPr>
          </a:p>
        </p:txBody>
      </p:sp>
      <p:pic>
        <p:nvPicPr>
          <p:cNvPr id="36" name="Picture 2" descr="ゴルジ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1179" y="603465"/>
            <a:ext cx="2147741" cy="2147742"/>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p:cNvPicPr>
            <a:picLocks noChangeAspect="1"/>
          </p:cNvPicPr>
          <p:nvPr/>
        </p:nvPicPr>
        <p:blipFill>
          <a:blip r:embed="rId4"/>
          <a:stretch>
            <a:fillRect/>
          </a:stretch>
        </p:blipFill>
        <p:spPr>
          <a:xfrm>
            <a:off x="5594035" y="371844"/>
            <a:ext cx="1490791" cy="2236187"/>
          </a:xfrm>
          <a:prstGeom prst="rect">
            <a:avLst/>
          </a:prstGeom>
        </p:spPr>
      </p:pic>
      <p:pic>
        <p:nvPicPr>
          <p:cNvPr id="37" name="Picture 13" descr="第01章03-012p_DNAの構造"/>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174208" y="119878"/>
            <a:ext cx="1432313" cy="2526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143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jennifer doud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663" y="127000"/>
            <a:ext cx="49530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6918325" y="3419475"/>
            <a:ext cx="1892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sv-SE" altLang="en-US" sz="1800" b="1">
                <a:latin typeface="Calibri" panose="020F0502020204030204" pitchFamily="34" charset="0"/>
              </a:rPr>
              <a:t>Jennifer Doudna</a:t>
            </a:r>
          </a:p>
        </p:txBody>
      </p:sp>
      <p:sp>
        <p:nvSpPr>
          <p:cNvPr id="5" name="TextBox 5"/>
          <p:cNvSpPr txBox="1">
            <a:spLocks noChangeArrowheads="1"/>
          </p:cNvSpPr>
          <p:nvPr/>
        </p:nvSpPr>
        <p:spPr bwMode="auto">
          <a:xfrm>
            <a:off x="8361363" y="3429000"/>
            <a:ext cx="2273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GB" altLang="en-US" sz="1800" b="1">
                <a:latin typeface="Calibri" panose="020F0502020204030204" pitchFamily="34" charset="0"/>
              </a:rPr>
              <a:t>Emmanuelle Charpentier</a:t>
            </a:r>
          </a:p>
        </p:txBody>
      </p:sp>
      <p:sp>
        <p:nvSpPr>
          <p:cNvPr id="6" name="TextBox 6"/>
          <p:cNvSpPr txBox="1">
            <a:spLocks noChangeArrowheads="1"/>
          </p:cNvSpPr>
          <p:nvPr/>
        </p:nvSpPr>
        <p:spPr bwMode="auto">
          <a:xfrm>
            <a:off x="10299700" y="3419475"/>
            <a:ext cx="1892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tx1"/>
              </a:buClr>
              <a:buChar char="•"/>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Char char="•"/>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sv-SE" altLang="en-US" sz="1800" b="1">
                <a:latin typeface="Calibri" panose="020F0502020204030204" pitchFamily="34" charset="0"/>
              </a:rPr>
              <a:t>Feng Zhang</a:t>
            </a:r>
          </a:p>
        </p:txBody>
      </p:sp>
      <p:pic>
        <p:nvPicPr>
          <p:cNvPr id="8" name="Picture 7"/>
          <p:cNvPicPr>
            <a:picLocks noChangeAspect="1"/>
          </p:cNvPicPr>
          <p:nvPr/>
        </p:nvPicPr>
        <p:blipFill>
          <a:blip r:embed="rId3"/>
          <a:stretch>
            <a:fillRect/>
          </a:stretch>
        </p:blipFill>
        <p:spPr>
          <a:xfrm>
            <a:off x="0" y="250031"/>
            <a:ext cx="3133725" cy="2894013"/>
          </a:xfrm>
          <a:prstGeom prst="rect">
            <a:avLst/>
          </a:prstGeom>
          <a:ln>
            <a:noFill/>
          </a:ln>
          <a:effectLst>
            <a:outerShdw blurRad="292100" dist="139700" dir="2700000" algn="tl" rotWithShape="0">
              <a:srgbClr val="333333">
                <a:alpha val="65000"/>
              </a:srgbClr>
            </a:outerShdw>
          </a:effectLst>
        </p:spPr>
      </p:pic>
      <p:pic>
        <p:nvPicPr>
          <p:cNvPr id="9" name="Picture 6" descr="http://justinmanor.com/dayjob/broad/broad_01.jpg"/>
          <p:cNvPicPr>
            <a:picLocks noChangeAspect="1" noChangeArrowheads="1"/>
          </p:cNvPicPr>
          <p:nvPr/>
        </p:nvPicPr>
        <p:blipFill>
          <a:blip r:embed="rId4"/>
          <a:srcRect/>
          <a:stretch>
            <a:fillRect/>
          </a:stretch>
        </p:blipFill>
        <p:spPr bwMode="auto">
          <a:xfrm>
            <a:off x="3941762" y="3883025"/>
            <a:ext cx="3922713" cy="2947987"/>
          </a:xfrm>
          <a:prstGeom prst="rect">
            <a:avLst/>
          </a:prstGeom>
          <a:ln>
            <a:noFill/>
          </a:ln>
          <a:effectLst>
            <a:outerShdw blurRad="292100" dist="139700" dir="2700000" algn="tl" rotWithShape="0">
              <a:srgbClr val="333333">
                <a:alpha val="65000"/>
              </a:srgbClr>
            </a:outerShdw>
          </a:effectLst>
        </p:spPr>
      </p:pic>
      <p:pic>
        <p:nvPicPr>
          <p:cNvPr id="10" name="Picture 2" descr="http://news.harvard.edu/gazette/wp-content/uploads/2012/01/Broad_605.jpg"/>
          <p:cNvPicPr>
            <a:picLocks noChangeAspect="1" noChangeArrowheads="1"/>
          </p:cNvPicPr>
          <p:nvPr/>
        </p:nvPicPr>
        <p:blipFill>
          <a:blip r:embed="rId5"/>
          <a:srcRect/>
          <a:stretch>
            <a:fillRect/>
          </a:stretch>
        </p:blipFill>
        <p:spPr bwMode="auto">
          <a:xfrm>
            <a:off x="2888457" y="866378"/>
            <a:ext cx="3952875" cy="2633663"/>
          </a:xfrm>
          <a:prstGeom prst="rect">
            <a:avLst/>
          </a:prstGeom>
          <a:ln>
            <a:noFill/>
          </a:ln>
          <a:effectLst>
            <a:outerShdw blurRad="292100" dist="139700" dir="2700000" algn="tl" rotWithShape="0">
              <a:srgbClr val="333333">
                <a:alpha val="65000"/>
              </a:srgbClr>
            </a:outerShdw>
          </a:effectLst>
        </p:spPr>
      </p:pic>
      <p:pic>
        <p:nvPicPr>
          <p:cNvPr id="11" name="Picture 4" descr="http://spittoon.23andme.com/wp-content/uploads/2010/04/81-72.jpg"/>
          <p:cNvPicPr>
            <a:picLocks noChangeAspect="1" noChangeArrowheads="1"/>
          </p:cNvPicPr>
          <p:nvPr/>
        </p:nvPicPr>
        <p:blipFill>
          <a:blip r:embed="rId6"/>
          <a:srcRect/>
          <a:stretch>
            <a:fillRect/>
          </a:stretch>
        </p:blipFill>
        <p:spPr bwMode="auto">
          <a:xfrm>
            <a:off x="8361362" y="4198410"/>
            <a:ext cx="3503611" cy="2627360"/>
          </a:xfrm>
          <a:prstGeom prst="rect">
            <a:avLst/>
          </a:prstGeom>
          <a:ln>
            <a:noFill/>
          </a:ln>
          <a:effectLst>
            <a:outerShdw blurRad="292100" dist="139700" dir="2700000" algn="tl" rotWithShape="0">
              <a:srgbClr val="333333">
                <a:alpha val="65000"/>
              </a:srgbClr>
            </a:outerShdw>
          </a:effectLst>
        </p:spPr>
      </p:pic>
      <p:pic>
        <p:nvPicPr>
          <p:cNvPr id="12" name="Picture 2" descr="Image resul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856038"/>
            <a:ext cx="3933825"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81513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4">
            <a:extLst>
              <a:ext uri="{FF2B5EF4-FFF2-40B4-BE49-F238E27FC236}">
                <a16:creationId xmlns:a16="http://schemas.microsoft.com/office/drawing/2014/main" id="{CA07ECC9-D225-4631-8C26-487A1F48C289}"/>
              </a:ext>
            </a:extLst>
          </p:cNvPr>
          <p:cNvGraphicFramePr>
            <a:graphicFrameLocks noGrp="1"/>
          </p:cNvGraphicFramePr>
          <p:nvPr>
            <p:extLst>
              <p:ext uri="{D42A27DB-BD31-4B8C-83A1-F6EECF244321}">
                <p14:modId xmlns:p14="http://schemas.microsoft.com/office/powerpoint/2010/main" val="2607544489"/>
              </p:ext>
            </p:extLst>
          </p:nvPr>
        </p:nvGraphicFramePr>
        <p:xfrm>
          <a:off x="1093929" y="297624"/>
          <a:ext cx="10503673" cy="1854200"/>
        </p:xfrm>
        <a:graphic>
          <a:graphicData uri="http://schemas.openxmlformats.org/drawingml/2006/table">
            <a:tbl>
              <a:tblPr firstRow="1" bandRow="1">
                <a:tableStyleId>{6E25E649-3F16-4E02-A733-19D2CDBF48F0}</a:tableStyleId>
              </a:tblPr>
              <a:tblGrid>
                <a:gridCol w="2623931">
                  <a:extLst>
                    <a:ext uri="{9D8B030D-6E8A-4147-A177-3AD203B41FA5}">
                      <a16:colId xmlns:a16="http://schemas.microsoft.com/office/drawing/2014/main" val="2913836106"/>
                    </a:ext>
                  </a:extLst>
                </a:gridCol>
                <a:gridCol w="7879742">
                  <a:extLst>
                    <a:ext uri="{9D8B030D-6E8A-4147-A177-3AD203B41FA5}">
                      <a16:colId xmlns:a16="http://schemas.microsoft.com/office/drawing/2014/main" val="267169992"/>
                    </a:ext>
                  </a:extLst>
                </a:gridCol>
              </a:tblGrid>
              <a:tr h="370840">
                <a:tc>
                  <a:txBody>
                    <a:bodyPr/>
                    <a:lstStyle/>
                    <a:p>
                      <a:pPr algn="ctr"/>
                      <a:r>
                        <a:rPr kumimoji="1" lang="ja-JP" altLang="en-US" b="1" dirty="0">
                          <a:latin typeface="Meiryo UI" panose="020B0604030504040204" pitchFamily="50" charset="-128"/>
                          <a:ea typeface="Meiryo UI" panose="020B0604030504040204" pitchFamily="50" charset="-128"/>
                        </a:rPr>
                        <a:t>編集技術</a:t>
                      </a:r>
                    </a:p>
                  </a:txBody>
                  <a:tcPr/>
                </a:tc>
                <a:tc>
                  <a:txBody>
                    <a:bodyPr/>
                    <a:lstStyle/>
                    <a:p>
                      <a:pPr algn="ctr"/>
                      <a:r>
                        <a:rPr kumimoji="1" lang="ja-JP" altLang="en-US" b="1" dirty="0" smtClean="0">
                          <a:latin typeface="Meiryo UI" panose="020B0604030504040204" pitchFamily="50" charset="-128"/>
                          <a:ea typeface="Meiryo UI" panose="020B0604030504040204" pitchFamily="50" charset="-128"/>
                        </a:rPr>
                        <a:t>概要</a:t>
                      </a:r>
                      <a:endParaRPr kumimoji="1" lang="ja-JP" altLang="en-US"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500710514"/>
                  </a:ext>
                </a:extLst>
              </a:tr>
              <a:tr h="370840">
                <a:tc>
                  <a:txBody>
                    <a:bodyPr/>
                    <a:lstStyle/>
                    <a:p>
                      <a:r>
                        <a:rPr kumimoji="1" lang="en-US" altLang="ja-JP" b="1" dirty="0">
                          <a:latin typeface="Meiryo UI" panose="020B0604030504040204" pitchFamily="50" charset="-128"/>
                          <a:ea typeface="Meiryo UI" panose="020B0604030504040204" pitchFamily="50" charset="-128"/>
                        </a:rPr>
                        <a:t>CRISPR-Cas9</a:t>
                      </a:r>
                      <a:endParaRPr kumimoji="1" lang="ja-JP" altLang="en-US" b="1" dirty="0">
                        <a:latin typeface="Meiryo UI" panose="020B0604030504040204" pitchFamily="50" charset="-128"/>
                        <a:ea typeface="Meiryo UI" panose="020B0604030504040204" pitchFamily="50" charset="-128"/>
                      </a:endParaRPr>
                    </a:p>
                  </a:txBody>
                  <a:tcPr/>
                </a:tc>
                <a:tc>
                  <a:txBody>
                    <a:bodyPr/>
                    <a:lstStyle/>
                    <a:p>
                      <a:r>
                        <a:rPr kumimoji="1" lang="en-US" altLang="ja-JP" b="1" dirty="0" smtClean="0">
                          <a:latin typeface="Meiryo UI" panose="020B0604030504040204" pitchFamily="50" charset="-128"/>
                          <a:ea typeface="Meiryo UI" panose="020B0604030504040204" pitchFamily="50" charset="-128"/>
                        </a:rPr>
                        <a:t>DNA</a:t>
                      </a:r>
                      <a:r>
                        <a:rPr kumimoji="1" lang="ja-JP" altLang="en-US" b="1" dirty="0" smtClean="0">
                          <a:latin typeface="Meiryo UI" panose="020B0604030504040204" pitchFamily="50" charset="-128"/>
                          <a:ea typeface="Meiryo UI" panose="020B0604030504040204" pitchFamily="50" charset="-128"/>
                        </a:rPr>
                        <a:t>を「切断」</a:t>
                      </a:r>
                      <a:endParaRPr kumimoji="1" lang="ja-JP" altLang="en-US"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77961880"/>
                  </a:ext>
                </a:extLst>
              </a:tr>
              <a:tr h="370840">
                <a:tc>
                  <a:txBody>
                    <a:bodyPr/>
                    <a:lstStyle/>
                    <a:p>
                      <a:r>
                        <a:rPr kumimoji="1" lang="en-US" altLang="ja-JP" b="1" dirty="0">
                          <a:latin typeface="Meiryo UI" panose="020B0604030504040204" pitchFamily="50" charset="-128"/>
                          <a:ea typeface="Meiryo UI" panose="020B0604030504040204" pitchFamily="50" charset="-128"/>
                        </a:rPr>
                        <a:t>RNA</a:t>
                      </a:r>
                      <a:r>
                        <a:rPr kumimoji="1" lang="ja-JP" altLang="en-US" b="1" dirty="0">
                          <a:latin typeface="Meiryo UI" panose="020B0604030504040204" pitchFamily="50" charset="-128"/>
                          <a:ea typeface="Meiryo UI" panose="020B0604030504040204" pitchFamily="50" charset="-128"/>
                        </a:rPr>
                        <a:t>編集</a:t>
                      </a:r>
                    </a:p>
                  </a:txBody>
                  <a:tcPr/>
                </a:tc>
                <a:tc rowSpan="2">
                  <a:txBody>
                    <a:bodyPr/>
                    <a:lstStyle/>
                    <a:p>
                      <a:r>
                        <a:rPr kumimoji="1" lang="ja-JP" altLang="en-US" b="1" dirty="0" smtClean="0">
                          <a:latin typeface="Meiryo UI" panose="020B0604030504040204" pitchFamily="50" charset="-128"/>
                          <a:ea typeface="Meiryo UI" panose="020B0604030504040204" pitchFamily="50" charset="-128"/>
                        </a:rPr>
                        <a:t>切断せずに遺伝情報（塩基）だけを置き換える（置換）</a:t>
                      </a:r>
                      <a:endParaRPr kumimoji="1" lang="ja-JP" altLang="en-US"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794911788"/>
                  </a:ext>
                </a:extLst>
              </a:tr>
              <a:tr h="370840">
                <a:tc>
                  <a:txBody>
                    <a:bodyPr/>
                    <a:lstStyle/>
                    <a:p>
                      <a:r>
                        <a:rPr kumimoji="1" lang="ja-JP" altLang="en-US" b="1" dirty="0">
                          <a:latin typeface="Meiryo UI" panose="020B0604030504040204" pitchFamily="50" charset="-128"/>
                          <a:ea typeface="Meiryo UI" panose="020B0604030504040204" pitchFamily="50" charset="-128"/>
                        </a:rPr>
                        <a:t>ミトコンドリア</a:t>
                      </a:r>
                      <a:r>
                        <a:rPr kumimoji="1" lang="en-US" altLang="ja-JP" b="1" dirty="0">
                          <a:latin typeface="Meiryo UI" panose="020B0604030504040204" pitchFamily="50" charset="-128"/>
                          <a:ea typeface="Meiryo UI" panose="020B0604030504040204" pitchFamily="50" charset="-128"/>
                        </a:rPr>
                        <a:t>DNA</a:t>
                      </a:r>
                      <a:r>
                        <a:rPr kumimoji="1" lang="ja-JP" altLang="en-US" b="1" dirty="0">
                          <a:latin typeface="Meiryo UI" panose="020B0604030504040204" pitchFamily="50" charset="-128"/>
                          <a:ea typeface="Meiryo UI" panose="020B0604030504040204" pitchFamily="50" charset="-128"/>
                        </a:rPr>
                        <a:t>編集</a:t>
                      </a:r>
                    </a:p>
                  </a:txBody>
                  <a:tcPr/>
                </a:tc>
                <a:tc vMerge="1">
                  <a:txBody>
                    <a:bodyPr/>
                    <a:lstStyle/>
                    <a:p>
                      <a:endParaRPr kumimoji="1" lang="ja-JP" altLang="en-US"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361397191"/>
                  </a:ext>
                </a:extLst>
              </a:tr>
              <a:tr h="370840">
                <a:tc>
                  <a:txBody>
                    <a:bodyPr/>
                    <a:lstStyle/>
                    <a:p>
                      <a:r>
                        <a:rPr kumimoji="1" lang="ja-JP" altLang="en-US" b="1" dirty="0" smtClean="0">
                          <a:latin typeface="Meiryo UI" panose="020B0604030504040204" pitchFamily="50" charset="-128"/>
                          <a:ea typeface="Meiryo UI" panose="020B0604030504040204" pitchFamily="50" charset="-128"/>
                        </a:rPr>
                        <a:t>エピゲノム編集</a:t>
                      </a:r>
                      <a:endParaRPr kumimoji="1" lang="ja-JP" altLang="en-US" b="1" dirty="0">
                        <a:latin typeface="Meiryo UI" panose="020B0604030504040204" pitchFamily="50" charset="-128"/>
                        <a:ea typeface="Meiryo UI" panose="020B0604030504040204" pitchFamily="50" charset="-128"/>
                      </a:endParaRPr>
                    </a:p>
                  </a:txBody>
                  <a:tcPr/>
                </a:tc>
                <a:tc>
                  <a:txBody>
                    <a:bodyPr/>
                    <a:lstStyle/>
                    <a:p>
                      <a:r>
                        <a:rPr kumimoji="1" lang="ja-JP" altLang="en-US" b="1" dirty="0" smtClean="0">
                          <a:latin typeface="Meiryo UI" panose="020B0604030504040204" pitchFamily="50" charset="-128"/>
                          <a:ea typeface="Meiryo UI" panose="020B0604030504040204" pitchFamily="50" charset="-128"/>
                        </a:rPr>
                        <a:t>「切断」もせず、「置換」もせずに遺伝子を制御</a:t>
                      </a:r>
                      <a:endParaRPr kumimoji="1" lang="ja-JP" altLang="en-US"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468317074"/>
                  </a:ext>
                </a:extLst>
              </a:tr>
            </a:tbl>
          </a:graphicData>
        </a:graphic>
      </p:graphicFrame>
      <p:graphicFrame>
        <p:nvGraphicFramePr>
          <p:cNvPr id="2" name="表 1"/>
          <p:cNvGraphicFramePr>
            <a:graphicFrameLocks noGrp="1"/>
          </p:cNvGraphicFramePr>
          <p:nvPr>
            <p:extLst>
              <p:ext uri="{D42A27DB-BD31-4B8C-83A1-F6EECF244321}">
                <p14:modId xmlns:p14="http://schemas.microsoft.com/office/powerpoint/2010/main" val="4048979476"/>
              </p:ext>
            </p:extLst>
          </p:nvPr>
        </p:nvGraphicFramePr>
        <p:xfrm>
          <a:off x="1093929" y="2408221"/>
          <a:ext cx="9918976" cy="4145280"/>
        </p:xfrm>
        <a:graphic>
          <a:graphicData uri="http://schemas.openxmlformats.org/drawingml/2006/table">
            <a:tbl>
              <a:tblPr firstRow="1" bandRow="1">
                <a:tableStyleId>{21E4AEA4-8DFA-4A89-87EB-49C32662AFE0}</a:tableStyleId>
              </a:tblPr>
              <a:tblGrid>
                <a:gridCol w="1809692">
                  <a:extLst>
                    <a:ext uri="{9D8B030D-6E8A-4147-A177-3AD203B41FA5}">
                      <a16:colId xmlns:a16="http://schemas.microsoft.com/office/drawing/2014/main" val="2421512304"/>
                    </a:ext>
                  </a:extLst>
                </a:gridCol>
                <a:gridCol w="2807368">
                  <a:extLst>
                    <a:ext uri="{9D8B030D-6E8A-4147-A177-3AD203B41FA5}">
                      <a16:colId xmlns:a16="http://schemas.microsoft.com/office/drawing/2014/main" val="1416149288"/>
                    </a:ext>
                  </a:extLst>
                </a:gridCol>
                <a:gridCol w="2730310">
                  <a:extLst>
                    <a:ext uri="{9D8B030D-6E8A-4147-A177-3AD203B41FA5}">
                      <a16:colId xmlns:a16="http://schemas.microsoft.com/office/drawing/2014/main" val="1536041925"/>
                    </a:ext>
                  </a:extLst>
                </a:gridCol>
                <a:gridCol w="2571606">
                  <a:extLst>
                    <a:ext uri="{9D8B030D-6E8A-4147-A177-3AD203B41FA5}">
                      <a16:colId xmlns:a16="http://schemas.microsoft.com/office/drawing/2014/main" val="372628985"/>
                    </a:ext>
                  </a:extLst>
                </a:gridCol>
              </a:tblGrid>
              <a:tr h="185928">
                <a:tc>
                  <a:txBody>
                    <a:bodyPr/>
                    <a:lstStyle/>
                    <a:p>
                      <a:pPr algn="ctr"/>
                      <a:endParaRPr kumimoji="1" lang="en-US" altLang="ja-JP" dirty="0" smtClean="0">
                        <a:latin typeface="Cooper Black" panose="0208090404030B020404" pitchFamily="18" charset="0"/>
                        <a:ea typeface="UD デジタル 教科書体 NK-B" panose="02020700000000000000" pitchFamily="18" charset="-128"/>
                      </a:endParaRPr>
                    </a:p>
                  </a:txBody>
                  <a:tcPr anchor="ctr">
                    <a:solidFill>
                      <a:schemeClr val="accent4">
                        <a:lumMod val="50000"/>
                      </a:schemeClr>
                    </a:solidFill>
                  </a:tcPr>
                </a:tc>
                <a:tc>
                  <a:txBody>
                    <a:bodyPr/>
                    <a:lstStyle/>
                    <a:p>
                      <a:pPr algn="ctr"/>
                      <a:r>
                        <a:rPr kumimoji="1" lang="en-US" altLang="ja-JP" dirty="0" smtClean="0">
                          <a:latin typeface="Cooper Black" panose="0208090404030B020404" pitchFamily="18" charset="0"/>
                          <a:ea typeface="UD デジタル 教科書体 NK-B" panose="02020700000000000000" pitchFamily="18" charset="-128"/>
                        </a:rPr>
                        <a:t>CRISPR</a:t>
                      </a:r>
                      <a:r>
                        <a:rPr kumimoji="1" lang="ja-JP" altLang="en-US" dirty="0" smtClean="0">
                          <a:latin typeface="Cooper Black" panose="0208090404030B020404" pitchFamily="18" charset="0"/>
                          <a:ea typeface="UD デジタル 教科書体 NK-B" panose="02020700000000000000" pitchFamily="18" charset="-128"/>
                        </a:rPr>
                        <a:t>を使うゲノム編集</a:t>
                      </a:r>
                      <a:endParaRPr kumimoji="1" lang="ja-JP" altLang="en-US" dirty="0">
                        <a:latin typeface="Cooper Black" panose="0208090404030B020404" pitchFamily="18" charset="0"/>
                        <a:ea typeface="UD デジタル 教科書体 NK-B" panose="02020700000000000000" pitchFamily="18" charset="-128"/>
                      </a:endParaRPr>
                    </a:p>
                  </a:txBody>
                  <a:tcPr anchor="ctr">
                    <a:solidFill>
                      <a:srgbClr val="00B050"/>
                    </a:solidFill>
                  </a:tcPr>
                </a:tc>
                <a:tc gridSpan="2">
                  <a:txBody>
                    <a:bodyPr/>
                    <a:lstStyle/>
                    <a:p>
                      <a:pPr algn="ctr"/>
                      <a:r>
                        <a:rPr kumimoji="1" lang="en-US" altLang="ja-JP" dirty="0" smtClean="0">
                          <a:latin typeface="Cooper Black" panose="0208090404030B020404" pitchFamily="18" charset="0"/>
                          <a:ea typeface="UD デジタル 教科書体 NK-B" panose="02020700000000000000" pitchFamily="18" charset="-128"/>
                        </a:rPr>
                        <a:t>CRISPR</a:t>
                      </a:r>
                      <a:r>
                        <a:rPr kumimoji="1" lang="ja-JP" altLang="en-US" dirty="0" smtClean="0">
                          <a:latin typeface="Cooper Black" panose="0208090404030B020404" pitchFamily="18" charset="0"/>
                          <a:ea typeface="UD デジタル 教科書体 NK-B" panose="02020700000000000000" pitchFamily="18" charset="-128"/>
                        </a:rPr>
                        <a:t>を使わないゲノム編集</a:t>
                      </a:r>
                      <a:endParaRPr kumimoji="1" lang="ja-JP" altLang="en-US" dirty="0">
                        <a:latin typeface="Cooper Black" panose="0208090404030B020404" pitchFamily="18" charset="0"/>
                        <a:ea typeface="UD デジタル 教科書体 NK-B" panose="02020700000000000000" pitchFamily="18" charset="-128"/>
                      </a:endParaRPr>
                    </a:p>
                  </a:txBody>
                  <a:tcPr anchor="ctr">
                    <a:solidFill>
                      <a:schemeClr val="accent2">
                        <a:lumMod val="75000"/>
                      </a:schemeClr>
                    </a:solidFill>
                  </a:tcPr>
                </a:tc>
                <a:tc hMerge="1">
                  <a:txBody>
                    <a:bodyPr/>
                    <a:lstStyle/>
                    <a:p>
                      <a:pPr algn="ctr"/>
                      <a:endParaRPr kumimoji="1" lang="ja-JP" altLang="en-US" dirty="0">
                        <a:latin typeface="Cooper Black" panose="0208090404030B020404" pitchFamily="18" charset="0"/>
                        <a:ea typeface="UD デジタル 教科書体 NK-B" panose="02020700000000000000" pitchFamily="18" charset="-128"/>
                      </a:endParaRPr>
                    </a:p>
                  </a:txBody>
                  <a:tcPr>
                    <a:solidFill>
                      <a:schemeClr val="accent4">
                        <a:lumMod val="50000"/>
                      </a:schemeClr>
                    </a:solidFill>
                  </a:tcPr>
                </a:tc>
                <a:extLst>
                  <a:ext uri="{0D108BD9-81ED-4DB2-BD59-A6C34878D82A}">
                    <a16:rowId xmlns:a16="http://schemas.microsoft.com/office/drawing/2014/main" val="2598529889"/>
                  </a:ext>
                </a:extLst>
              </a:tr>
              <a:tr h="370840">
                <a:tc>
                  <a:txBody>
                    <a:bodyPr/>
                    <a:lstStyle/>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編集技術</a:t>
                      </a:r>
                      <a:endParaRPr kumimoji="1" lang="en-US" altLang="ja-JP" dirty="0" smtClean="0">
                        <a:solidFill>
                          <a:schemeClr val="bg1"/>
                        </a:solidFill>
                        <a:latin typeface="Cooper Black" panose="0208090404030B020404" pitchFamily="18" charset="0"/>
                        <a:ea typeface="UD デジタル 教科書体 NK-B" panose="02020700000000000000" pitchFamily="18" charset="-128"/>
                      </a:endParaRPr>
                    </a:p>
                  </a:txBody>
                  <a:tcPr anchor="ctr">
                    <a:solidFill>
                      <a:schemeClr val="accent4">
                        <a:lumMod val="75000"/>
                      </a:schemeClr>
                    </a:solidFill>
                  </a:tcPr>
                </a:tc>
                <a:tc>
                  <a:txBody>
                    <a:bodyPr/>
                    <a:lstStyle/>
                    <a:p>
                      <a:pPr algn="ctr"/>
                      <a:r>
                        <a:rPr kumimoji="1" lang="ja-JP" altLang="en-US" dirty="0" smtClean="0">
                          <a:latin typeface="Cooper Black" panose="0208090404030B020404" pitchFamily="18" charset="0"/>
                          <a:ea typeface="UD デジタル 教科書体 NK-B" panose="02020700000000000000" pitchFamily="18" charset="-128"/>
                        </a:rPr>
                        <a:t>ゲノム編集技術</a:t>
                      </a:r>
                      <a:endParaRPr kumimoji="1" lang="en-US" altLang="ja-JP" dirty="0" smtClean="0">
                        <a:latin typeface="Cooper Black" panose="0208090404030B020404" pitchFamily="18" charset="0"/>
                        <a:ea typeface="UD デジタル 教科書体 NK-B" panose="02020700000000000000" pitchFamily="18" charset="-128"/>
                      </a:endParaRPr>
                    </a:p>
                    <a:p>
                      <a:pPr algn="ctr"/>
                      <a:r>
                        <a:rPr kumimoji="1" lang="en-US" altLang="ja-JP" dirty="0" smtClean="0">
                          <a:latin typeface="Cooper Black" panose="0208090404030B020404" pitchFamily="18" charset="0"/>
                          <a:ea typeface="UD デジタル 教科書体 NK-B" panose="02020700000000000000" pitchFamily="18" charset="-128"/>
                        </a:rPr>
                        <a:t>CRISPR-</a:t>
                      </a:r>
                      <a:r>
                        <a:rPr kumimoji="1" lang="en-US" altLang="ja-JP" dirty="0" err="1" smtClean="0">
                          <a:latin typeface="Cooper Black" panose="0208090404030B020404" pitchFamily="18" charset="0"/>
                          <a:ea typeface="UD デジタル 教科書体 NK-B" panose="02020700000000000000" pitchFamily="18" charset="-128"/>
                        </a:rPr>
                        <a:t>Cas</a:t>
                      </a:r>
                      <a:r>
                        <a:rPr kumimoji="1" lang="ja-JP" altLang="en-US" dirty="0" smtClean="0">
                          <a:latin typeface="Bodoni MT Black" panose="02070A03080606020203" pitchFamily="18" charset="0"/>
                          <a:ea typeface="UD デジタル 教科書体 NK-B" panose="02020700000000000000" pitchFamily="18" charset="-128"/>
                        </a:rPr>
                        <a:t>９</a:t>
                      </a:r>
                      <a:endParaRPr kumimoji="1" lang="ja-JP" altLang="en-US" dirty="0">
                        <a:latin typeface="Bodoni MT Black" panose="02070A03080606020203" pitchFamily="18" charset="0"/>
                        <a:ea typeface="UD デジタル 教科書体 NK-B" panose="02020700000000000000" pitchFamily="18" charset="-128"/>
                      </a:endParaRPr>
                    </a:p>
                  </a:txBody>
                  <a:tcPr anchor="ctr">
                    <a:solidFill>
                      <a:schemeClr val="accent6">
                        <a:lumMod val="40000"/>
                        <a:lumOff val="60000"/>
                      </a:schemeClr>
                    </a:solidFill>
                  </a:tcPr>
                </a:tc>
                <a:tc>
                  <a:txBody>
                    <a:bodyPr/>
                    <a:lstStyle/>
                    <a:p>
                      <a:pPr algn="ctr"/>
                      <a:r>
                        <a:rPr kumimoji="1" lang="en-US" altLang="ja-JP" dirty="0" smtClean="0">
                          <a:latin typeface="Cooper Black" panose="0208090404030B020404" pitchFamily="18" charset="0"/>
                          <a:ea typeface="UD デジタル 教科書体 NK-B" panose="02020700000000000000" pitchFamily="18" charset="-128"/>
                        </a:rPr>
                        <a:t>RNA</a:t>
                      </a:r>
                      <a:r>
                        <a:rPr kumimoji="1" lang="ja-JP" altLang="en-US" dirty="0" smtClean="0">
                          <a:latin typeface="Cooper Black" panose="0208090404030B020404" pitchFamily="18" charset="0"/>
                          <a:ea typeface="UD デジタル 教科書体 NK-B" panose="02020700000000000000" pitchFamily="18" charset="-128"/>
                        </a:rPr>
                        <a:t>編集技術</a:t>
                      </a:r>
                      <a:endParaRPr kumimoji="1" lang="ja-JP" altLang="en-US" dirty="0">
                        <a:latin typeface="Cooper Black" panose="0208090404030B020404" pitchFamily="18" charset="0"/>
                        <a:ea typeface="UD デジタル 教科書体 NK-B" panose="02020700000000000000" pitchFamily="18" charset="-128"/>
                      </a:endParaRPr>
                    </a:p>
                  </a:txBody>
                  <a:tcPr anchor="ctr">
                    <a:solidFill>
                      <a:schemeClr val="accent2">
                        <a:lumMod val="60000"/>
                        <a:lumOff val="40000"/>
                      </a:schemeClr>
                    </a:solidFill>
                  </a:tcPr>
                </a:tc>
                <a:tc>
                  <a:txBody>
                    <a:bodyPr/>
                    <a:lstStyle/>
                    <a:p>
                      <a:pPr algn="ctr"/>
                      <a:r>
                        <a:rPr kumimoji="1" lang="ja-JP" altLang="en-US" dirty="0" smtClean="0">
                          <a:latin typeface="Cooper Black" panose="0208090404030B020404" pitchFamily="18" charset="0"/>
                          <a:ea typeface="UD デジタル 教科書体 NK-B" panose="02020700000000000000" pitchFamily="18" charset="-128"/>
                        </a:rPr>
                        <a:t>ミトコンドリア</a:t>
                      </a:r>
                      <a:r>
                        <a:rPr kumimoji="1" lang="en-US" altLang="ja-JP" dirty="0" smtClean="0">
                          <a:latin typeface="Cooper Black" panose="0208090404030B020404" pitchFamily="18" charset="0"/>
                          <a:ea typeface="UD デジタル 教科書体 NK-B" panose="02020700000000000000" pitchFamily="18" charset="-128"/>
                        </a:rPr>
                        <a:t>DNA</a:t>
                      </a:r>
                    </a:p>
                    <a:p>
                      <a:pPr algn="ctr"/>
                      <a:r>
                        <a:rPr kumimoji="1" lang="ja-JP" altLang="en-US" dirty="0" smtClean="0">
                          <a:latin typeface="Cooper Black" panose="0208090404030B020404" pitchFamily="18" charset="0"/>
                          <a:ea typeface="UD デジタル 教科書体 NK-B" panose="02020700000000000000" pitchFamily="18" charset="-128"/>
                        </a:rPr>
                        <a:t>編集技術</a:t>
                      </a:r>
                      <a:endParaRPr kumimoji="1" lang="ja-JP" altLang="en-US" dirty="0">
                        <a:latin typeface="Cooper Black" panose="0208090404030B020404" pitchFamily="18" charset="0"/>
                        <a:ea typeface="UD デジタル 教科書体 NK-B" panose="02020700000000000000" pitchFamily="18" charset="-128"/>
                      </a:endParaRPr>
                    </a:p>
                  </a:txBody>
                  <a:tcPr>
                    <a:solidFill>
                      <a:schemeClr val="accent2">
                        <a:lumMod val="60000"/>
                        <a:lumOff val="40000"/>
                      </a:schemeClr>
                    </a:solidFill>
                  </a:tcPr>
                </a:tc>
                <a:extLst>
                  <a:ext uri="{0D108BD9-81ED-4DB2-BD59-A6C34878D82A}">
                    <a16:rowId xmlns:a16="http://schemas.microsoft.com/office/drawing/2014/main" val="3339582381"/>
                  </a:ext>
                </a:extLst>
              </a:tr>
              <a:tr h="370840">
                <a:tc>
                  <a:txBody>
                    <a:bodyPr/>
                    <a:lstStyle/>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ターゲット</a:t>
                      </a:r>
                      <a:endParaRPr kumimoji="1" lang="ja-JP" altLang="en-US" dirty="0">
                        <a:solidFill>
                          <a:schemeClr val="bg1"/>
                        </a:solidFill>
                        <a:latin typeface="Cooper Black" panose="0208090404030B020404" pitchFamily="18" charset="0"/>
                        <a:ea typeface="UD デジタル 教科書体 NK-B" panose="02020700000000000000" pitchFamily="18" charset="-128"/>
                      </a:endParaRPr>
                    </a:p>
                  </a:txBody>
                  <a:tcPr anchor="b">
                    <a:solidFill>
                      <a:schemeClr val="accent4">
                        <a:lumMod val="75000"/>
                      </a:schemeClr>
                    </a:solidFill>
                  </a:tcPr>
                </a:tc>
                <a:tc>
                  <a:txBody>
                    <a:bodyPr/>
                    <a:lstStyle/>
                    <a:p>
                      <a:pPr algn="ctr"/>
                      <a:r>
                        <a:rPr kumimoji="1" lang="en-US" altLang="ja-JP" sz="2000" dirty="0" smtClean="0">
                          <a:solidFill>
                            <a:schemeClr val="tx1"/>
                          </a:solidFill>
                          <a:latin typeface="Cooper Black" panose="0208090404030B020404" pitchFamily="18" charset="0"/>
                          <a:ea typeface="UD デジタル 教科書体 NK-B" panose="02020700000000000000" pitchFamily="18" charset="-128"/>
                        </a:rPr>
                        <a:t>DNA</a:t>
                      </a:r>
                      <a:endParaRPr kumimoji="1" lang="ja-JP" altLang="en-US" sz="2000"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6">
                        <a:lumMod val="20000"/>
                        <a:lumOff val="80000"/>
                      </a:schemeClr>
                    </a:solidFill>
                  </a:tcPr>
                </a:tc>
                <a:tc>
                  <a:txBody>
                    <a:bodyPr/>
                    <a:lstStyle/>
                    <a:p>
                      <a:pPr algn="ctr"/>
                      <a:r>
                        <a:rPr kumimoji="1" lang="en-US" altLang="ja-JP" sz="2000" dirty="0" smtClean="0">
                          <a:solidFill>
                            <a:schemeClr val="tx1"/>
                          </a:solidFill>
                          <a:latin typeface="Cooper Black" panose="0208090404030B020404" pitchFamily="18" charset="0"/>
                          <a:ea typeface="UD デジタル 教科書体 NK-B" panose="02020700000000000000" pitchFamily="18" charset="-128"/>
                        </a:rPr>
                        <a:t>RNA</a:t>
                      </a:r>
                      <a:endParaRPr kumimoji="1" lang="ja-JP" altLang="en-US" sz="2000"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2">
                        <a:lumMod val="40000"/>
                        <a:lumOff val="60000"/>
                      </a:schemeClr>
                    </a:solidFill>
                  </a:tcPr>
                </a:tc>
                <a:tc>
                  <a:txBody>
                    <a:bodyPr/>
                    <a:lstStyle/>
                    <a:p>
                      <a:pPr algn="ctr"/>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ミトコンドリア</a:t>
                      </a:r>
                      <a:r>
                        <a:rPr kumimoji="1" lang="en-US" altLang="ja-JP" sz="2000" dirty="0" smtClean="0">
                          <a:solidFill>
                            <a:schemeClr val="tx1"/>
                          </a:solidFill>
                          <a:latin typeface="Cooper Black" panose="0208090404030B020404" pitchFamily="18" charset="0"/>
                          <a:ea typeface="UD デジタル 教科書体 NK-B" panose="02020700000000000000" pitchFamily="18" charset="-128"/>
                        </a:rPr>
                        <a:t>DNA</a:t>
                      </a:r>
                      <a:endParaRPr kumimoji="1" lang="ja-JP" altLang="en-US" sz="2000"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2">
                        <a:lumMod val="40000"/>
                        <a:lumOff val="60000"/>
                      </a:schemeClr>
                    </a:solidFill>
                  </a:tcPr>
                </a:tc>
                <a:extLst>
                  <a:ext uri="{0D108BD9-81ED-4DB2-BD59-A6C34878D82A}">
                    <a16:rowId xmlns:a16="http://schemas.microsoft.com/office/drawing/2014/main" val="1986428182"/>
                  </a:ext>
                </a:extLst>
              </a:tr>
              <a:tr h="370840">
                <a:tc>
                  <a:txBody>
                    <a:bodyPr/>
                    <a:lstStyle/>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編集方法</a:t>
                      </a:r>
                      <a:endParaRPr kumimoji="1" lang="ja-JP" altLang="en-US" dirty="0">
                        <a:solidFill>
                          <a:schemeClr val="bg1"/>
                        </a:solidFill>
                        <a:latin typeface="Cooper Black" panose="0208090404030B020404" pitchFamily="18" charset="0"/>
                        <a:ea typeface="UD デジタル 教科書体 NK-B" panose="02020700000000000000" pitchFamily="18" charset="-128"/>
                      </a:endParaRPr>
                    </a:p>
                  </a:txBody>
                  <a:tcPr anchor="ctr">
                    <a:solidFill>
                      <a:schemeClr val="accent4">
                        <a:lumMod val="75000"/>
                      </a:schemeClr>
                    </a:solidFill>
                  </a:tcPr>
                </a:tc>
                <a:tc>
                  <a:txBody>
                    <a:bodyPr/>
                    <a:lstStyle/>
                    <a:p>
                      <a:pPr algn="ct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を切断して編集</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6">
                        <a:lumMod val="20000"/>
                        <a:lumOff val="80000"/>
                      </a:schemeClr>
                    </a:solidFill>
                  </a:tcPr>
                </a:tc>
                <a:tc gridSpan="2">
                  <a:txBody>
                    <a:bodyPr/>
                    <a:lstStyle/>
                    <a:p>
                      <a:pPr algn="ct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RNA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とミトコンドリア</a:t>
                      </a: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は</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そのままで塩基を変換（置換）</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2">
                        <a:lumMod val="40000"/>
                        <a:lumOff val="60000"/>
                      </a:schemeClr>
                    </a:solidFill>
                  </a:tcPr>
                </a:tc>
                <a:tc hMerge="1">
                  <a:txBody>
                    <a:bodyPr/>
                    <a:lstStyle/>
                    <a:p>
                      <a:pPr algn="ct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4">
                        <a:lumMod val="40000"/>
                        <a:lumOff val="60000"/>
                      </a:schemeClr>
                    </a:solidFill>
                  </a:tcPr>
                </a:tc>
                <a:extLst>
                  <a:ext uri="{0D108BD9-81ED-4DB2-BD59-A6C34878D82A}">
                    <a16:rowId xmlns:a16="http://schemas.microsoft.com/office/drawing/2014/main" val="1542624751"/>
                  </a:ext>
                </a:extLst>
              </a:tr>
              <a:tr h="370840">
                <a:tc>
                  <a:txBody>
                    <a:bodyPr/>
                    <a:lstStyle/>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編集ツール</a:t>
                      </a:r>
                      <a:endParaRPr kumimoji="1" lang="en-US" altLang="ja-JP" dirty="0" smtClean="0">
                        <a:solidFill>
                          <a:schemeClr val="bg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（使用酵素）</a:t>
                      </a:r>
                      <a:endParaRPr kumimoji="1" lang="ja-JP" altLang="en-US" dirty="0">
                        <a:solidFill>
                          <a:schemeClr val="bg1"/>
                        </a:solidFill>
                        <a:latin typeface="Cooper Black" panose="0208090404030B020404" pitchFamily="18" charset="0"/>
                        <a:ea typeface="UD デジタル 教科書体 NK-B" panose="02020700000000000000" pitchFamily="18" charset="-128"/>
                      </a:endParaRPr>
                    </a:p>
                  </a:txBody>
                  <a:tcPr anchor="ctr">
                    <a:solidFill>
                      <a:schemeClr val="accent4">
                        <a:lumMod val="75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人為的に改変した</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核酸分解酵素</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（ヌクレアーゼ）</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6">
                        <a:lumMod val="20000"/>
                        <a:lumOff val="80000"/>
                      </a:schemeClr>
                    </a:solidFill>
                  </a:tcPr>
                </a:tc>
                <a:tc gridSpan="2">
                  <a:txBody>
                    <a:bodyPr/>
                    <a:lstStyle/>
                    <a:p>
                      <a:pPr algn="ctr"/>
                      <a:r>
                        <a:rPr kumimoji="1" lang="ja-JP" altLang="en-US" sz="1800" dirty="0" smtClean="0">
                          <a:solidFill>
                            <a:schemeClr val="tx1"/>
                          </a:solidFill>
                          <a:latin typeface="Cooper Black" panose="0208090404030B020404" pitchFamily="18" charset="0"/>
                          <a:ea typeface="UD デジタル 教科書体 NK-B" panose="02020700000000000000" pitchFamily="18" charset="-128"/>
                        </a:rPr>
                        <a:t>核酸代謝酵素（デアミナーゼ）</a:t>
                      </a:r>
                      <a:endParaRPr kumimoji="1" lang="en-US" altLang="ja-JP" sz="1800" dirty="0" smtClean="0">
                        <a:solidFill>
                          <a:schemeClr val="tx1"/>
                        </a:solidFill>
                        <a:latin typeface="Cooper Black" panose="0208090404030B020404" pitchFamily="18" charset="0"/>
                        <a:ea typeface="UD デジタル 教科書体 NK-B" panose="02020700000000000000" pitchFamily="18" charset="-128"/>
                      </a:endParaRPr>
                    </a:p>
                    <a:p>
                      <a:pPr algn="l"/>
                      <a:r>
                        <a:rPr kumimoji="1" lang="ja-JP" altLang="en-US" sz="1800" b="1"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　　　　　　　　　　 </a:t>
                      </a:r>
                      <a:r>
                        <a:rPr kumimoji="1" lang="ja-JP" altLang="ja-JP" sz="1800" b="1"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アデノシン・デアミナーゼ</a:t>
                      </a:r>
                      <a:endParaRPr kumimoji="1" lang="en-US" altLang="ja-JP" sz="1800" b="1"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endParaRPr>
                    </a:p>
                    <a:p>
                      <a:pPr algn="l"/>
                      <a:r>
                        <a:rPr kumimoji="1" lang="ja-JP" altLang="en-US" sz="1800" b="1"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　　　　　　　　　　</a:t>
                      </a:r>
                      <a:r>
                        <a:rPr kumimoji="1" lang="ja-JP" altLang="en-US" sz="1800" b="1" kern="1200" baseline="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 </a:t>
                      </a:r>
                      <a:r>
                        <a:rPr kumimoji="1" lang="ja-JP" altLang="ja-JP" sz="1800" b="1"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シチジン・デアミナーゼ</a:t>
                      </a:r>
                      <a:endParaRPr kumimoji="1" lang="ja-JP" altLang="en-US" sz="1800" dirty="0">
                        <a:solidFill>
                          <a:schemeClr val="tx1"/>
                        </a:solidFill>
                        <a:latin typeface="UD デジタル 教科書体 NK-B" panose="02020700000000000000" pitchFamily="18" charset="-128"/>
                        <a:ea typeface="UD デジタル 教科書体 NK-B" panose="02020700000000000000" pitchFamily="18" charset="-128"/>
                      </a:endParaRPr>
                    </a:p>
                  </a:txBody>
                  <a:tcPr anchor="ctr">
                    <a:solidFill>
                      <a:schemeClr val="accent2">
                        <a:lumMod val="40000"/>
                        <a:lumOff val="60000"/>
                      </a:schemeClr>
                    </a:solidFill>
                  </a:tcPr>
                </a:tc>
                <a:tc hMerge="1">
                  <a:txBody>
                    <a:bodyPr/>
                    <a:lstStyle/>
                    <a:p>
                      <a:pPr algn="ct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4">
                        <a:lumMod val="40000"/>
                        <a:lumOff val="60000"/>
                      </a:schemeClr>
                    </a:solidFill>
                  </a:tcPr>
                </a:tc>
                <a:extLst>
                  <a:ext uri="{0D108BD9-81ED-4DB2-BD59-A6C34878D82A}">
                    <a16:rowId xmlns:a16="http://schemas.microsoft.com/office/drawing/2014/main" val="3690618423"/>
                  </a:ext>
                </a:extLst>
              </a:tr>
              <a:tr h="277668">
                <a:tc>
                  <a:txBody>
                    <a:bodyPr/>
                    <a:lstStyle/>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備考</a:t>
                      </a:r>
                      <a:endParaRPr kumimoji="1" lang="ja-JP" altLang="en-US" dirty="0">
                        <a:solidFill>
                          <a:schemeClr val="bg1"/>
                        </a:solidFill>
                        <a:latin typeface="Cooper Black" panose="0208090404030B020404" pitchFamily="18" charset="0"/>
                        <a:ea typeface="UD デジタル 教科書体 NK-B" panose="02020700000000000000" pitchFamily="18" charset="-128"/>
                      </a:endParaRPr>
                    </a:p>
                  </a:txBody>
                  <a:tcPr anchor="ctr">
                    <a:solidFill>
                      <a:schemeClr val="accent4">
                        <a:lumMod val="75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意図しない遺伝子が</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編集される欠点があるが</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現在克服するための</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研究開発が進捗</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6">
                        <a:lumMod val="20000"/>
                        <a:lumOff val="80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遺伝情報のコピーを</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編集対象とするため</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に対する</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恒久的影響を排除</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2">
                        <a:lumMod val="40000"/>
                        <a:lumOff val="60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ミトコンドリア</a:t>
                      </a: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の</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編集技術により</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ミトコンドリア病などの難病治療に光明</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2">
                        <a:lumMod val="40000"/>
                        <a:lumOff val="60000"/>
                      </a:schemeClr>
                    </a:solidFill>
                  </a:tcPr>
                </a:tc>
                <a:extLst>
                  <a:ext uri="{0D108BD9-81ED-4DB2-BD59-A6C34878D82A}">
                    <a16:rowId xmlns:a16="http://schemas.microsoft.com/office/drawing/2014/main" val="1296474946"/>
                  </a:ext>
                </a:extLst>
              </a:tr>
            </a:tbl>
          </a:graphicData>
        </a:graphic>
      </p:graphicFrame>
    </p:spTree>
    <p:extLst>
      <p:ext uri="{BB962C8B-B14F-4D97-AF65-F5344CB8AC3E}">
        <p14:creationId xmlns:p14="http://schemas.microsoft.com/office/powerpoint/2010/main" val="18528572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1981356108"/>
              </p:ext>
            </p:extLst>
          </p:nvPr>
        </p:nvGraphicFramePr>
        <p:xfrm>
          <a:off x="802496" y="1447530"/>
          <a:ext cx="10587008" cy="3967480"/>
        </p:xfrm>
        <a:graphic>
          <a:graphicData uri="http://schemas.openxmlformats.org/drawingml/2006/table">
            <a:tbl>
              <a:tblPr firstRow="1" bandRow="1">
                <a:tableStyleId>{21E4AEA4-8DFA-4A89-87EB-49C32662AFE0}</a:tableStyleId>
              </a:tblPr>
              <a:tblGrid>
                <a:gridCol w="1852082">
                  <a:extLst>
                    <a:ext uri="{9D8B030D-6E8A-4147-A177-3AD203B41FA5}">
                      <a16:colId xmlns:a16="http://schemas.microsoft.com/office/drawing/2014/main" val="2421512304"/>
                    </a:ext>
                  </a:extLst>
                </a:gridCol>
                <a:gridCol w="2951747">
                  <a:extLst>
                    <a:ext uri="{9D8B030D-6E8A-4147-A177-3AD203B41FA5}">
                      <a16:colId xmlns:a16="http://schemas.microsoft.com/office/drawing/2014/main" val="1416149288"/>
                    </a:ext>
                  </a:extLst>
                </a:gridCol>
                <a:gridCol w="2775284">
                  <a:extLst>
                    <a:ext uri="{9D8B030D-6E8A-4147-A177-3AD203B41FA5}">
                      <a16:colId xmlns:a16="http://schemas.microsoft.com/office/drawing/2014/main" val="1536041925"/>
                    </a:ext>
                  </a:extLst>
                </a:gridCol>
                <a:gridCol w="3007895">
                  <a:extLst>
                    <a:ext uri="{9D8B030D-6E8A-4147-A177-3AD203B41FA5}">
                      <a16:colId xmlns:a16="http://schemas.microsoft.com/office/drawing/2014/main" val="467076699"/>
                    </a:ext>
                  </a:extLst>
                </a:gridCol>
              </a:tblGrid>
              <a:tr h="370840">
                <a:tc>
                  <a:txBody>
                    <a:bodyPr/>
                    <a:lstStyle/>
                    <a:p>
                      <a:pPr algn="ctr"/>
                      <a:r>
                        <a:rPr kumimoji="1" lang="ja-JP" altLang="en-US" dirty="0" smtClean="0">
                          <a:latin typeface="Cooper Black" panose="0208090404030B020404" pitchFamily="18" charset="0"/>
                          <a:ea typeface="UD デジタル 教科書体 NK-B" panose="02020700000000000000" pitchFamily="18" charset="-128"/>
                        </a:rPr>
                        <a:t>編集技術</a:t>
                      </a:r>
                      <a:endParaRPr kumimoji="1" lang="en-US" altLang="ja-JP" dirty="0" smtClean="0">
                        <a:latin typeface="Cooper Black" panose="0208090404030B020404" pitchFamily="18" charset="0"/>
                        <a:ea typeface="UD デジタル 教科書体 NK-B" panose="02020700000000000000" pitchFamily="18" charset="-128"/>
                      </a:endParaRPr>
                    </a:p>
                  </a:txBody>
                  <a:tcPr anchor="ctr">
                    <a:solidFill>
                      <a:schemeClr val="accent4">
                        <a:lumMod val="50000"/>
                      </a:schemeClr>
                    </a:solidFill>
                  </a:tcPr>
                </a:tc>
                <a:tc>
                  <a:txBody>
                    <a:bodyPr/>
                    <a:lstStyle/>
                    <a:p>
                      <a:pPr algn="ctr"/>
                      <a:r>
                        <a:rPr kumimoji="1" lang="ja-JP" altLang="en-US" dirty="0" smtClean="0">
                          <a:latin typeface="Cooper Black" panose="0208090404030B020404" pitchFamily="18" charset="0"/>
                          <a:ea typeface="UD デジタル 教科書体 NK-B" panose="02020700000000000000" pitchFamily="18" charset="-128"/>
                        </a:rPr>
                        <a:t>ゲノム編集技術</a:t>
                      </a:r>
                      <a:endParaRPr kumimoji="1" lang="en-US" altLang="ja-JP" dirty="0" smtClean="0">
                        <a:latin typeface="Cooper Black" panose="0208090404030B020404" pitchFamily="18" charset="0"/>
                        <a:ea typeface="UD デジタル 教科書体 NK-B" panose="02020700000000000000" pitchFamily="18" charset="-128"/>
                      </a:endParaRPr>
                    </a:p>
                    <a:p>
                      <a:pPr algn="ctr"/>
                      <a:r>
                        <a:rPr kumimoji="1" lang="en-US" altLang="ja-JP" dirty="0" smtClean="0">
                          <a:latin typeface="Cooper Black" panose="0208090404030B020404" pitchFamily="18" charset="0"/>
                          <a:ea typeface="UD デジタル 教科書体 NK-B" panose="02020700000000000000" pitchFamily="18" charset="-128"/>
                        </a:rPr>
                        <a:t>CRISPR-</a:t>
                      </a:r>
                      <a:r>
                        <a:rPr kumimoji="1" lang="en-US" altLang="ja-JP" dirty="0" err="1" smtClean="0">
                          <a:latin typeface="Cooper Black" panose="0208090404030B020404" pitchFamily="18" charset="0"/>
                          <a:ea typeface="UD デジタル 教科書体 NK-B" panose="02020700000000000000" pitchFamily="18" charset="-128"/>
                        </a:rPr>
                        <a:t>Cas</a:t>
                      </a:r>
                      <a:r>
                        <a:rPr kumimoji="1" lang="ja-JP" altLang="en-US" dirty="0" smtClean="0">
                          <a:latin typeface="Cooper Black" panose="0208090404030B020404" pitchFamily="18" charset="0"/>
                          <a:ea typeface="UD デジタル 教科書体 NK-B" panose="02020700000000000000" pitchFamily="18" charset="-128"/>
                        </a:rPr>
                        <a:t>９</a:t>
                      </a:r>
                      <a:endParaRPr kumimoji="1" lang="ja-JP" altLang="en-US" dirty="0">
                        <a:latin typeface="Cooper Black" panose="0208090404030B020404" pitchFamily="18" charset="0"/>
                        <a:ea typeface="UD デジタル 教科書体 NK-B" panose="02020700000000000000" pitchFamily="18" charset="-128"/>
                      </a:endParaRPr>
                    </a:p>
                  </a:txBody>
                  <a:tcPr anchor="ctr">
                    <a:solidFill>
                      <a:schemeClr val="accent4">
                        <a:lumMod val="50000"/>
                      </a:schemeClr>
                    </a:solidFill>
                  </a:tcPr>
                </a:tc>
                <a:tc>
                  <a:txBody>
                    <a:bodyPr/>
                    <a:lstStyle/>
                    <a:p>
                      <a:pPr algn="ctr"/>
                      <a:r>
                        <a:rPr kumimoji="1" lang="en-US" altLang="ja-JP" dirty="0" smtClean="0">
                          <a:latin typeface="Cooper Black" panose="0208090404030B020404" pitchFamily="18" charset="0"/>
                          <a:ea typeface="UD デジタル 教科書体 NK-B" panose="02020700000000000000" pitchFamily="18" charset="-128"/>
                        </a:rPr>
                        <a:t>RNA</a:t>
                      </a:r>
                      <a:r>
                        <a:rPr kumimoji="1" lang="ja-JP" altLang="en-US" dirty="0" smtClean="0">
                          <a:latin typeface="Cooper Black" panose="0208090404030B020404" pitchFamily="18" charset="0"/>
                          <a:ea typeface="UD デジタル 教科書体 NK-B" panose="02020700000000000000" pitchFamily="18" charset="-128"/>
                        </a:rPr>
                        <a:t>編集技術</a:t>
                      </a:r>
                      <a:endParaRPr kumimoji="1" lang="ja-JP" altLang="en-US" dirty="0">
                        <a:latin typeface="Cooper Black" panose="0208090404030B020404" pitchFamily="18" charset="0"/>
                        <a:ea typeface="UD デジタル 教科書体 NK-B" panose="02020700000000000000" pitchFamily="18" charset="-128"/>
                      </a:endParaRPr>
                    </a:p>
                  </a:txBody>
                  <a:tcPr anchor="ctr">
                    <a:solidFill>
                      <a:schemeClr val="accent4">
                        <a:lumMod val="50000"/>
                      </a:schemeClr>
                    </a:solidFill>
                  </a:tcPr>
                </a:tc>
                <a:tc>
                  <a:txBody>
                    <a:bodyPr/>
                    <a:lstStyle/>
                    <a:p>
                      <a:pPr algn="ctr"/>
                      <a:r>
                        <a:rPr kumimoji="1" lang="ja-JP" altLang="en-US" dirty="0" smtClean="0">
                          <a:latin typeface="Cooper Black" panose="0208090404030B020404" pitchFamily="18" charset="0"/>
                          <a:ea typeface="UD デジタル 教科書体 NK-B" panose="02020700000000000000" pitchFamily="18" charset="-128"/>
                        </a:rPr>
                        <a:t>ミトコンドリア</a:t>
                      </a:r>
                      <a:r>
                        <a:rPr kumimoji="1" lang="en-US" altLang="ja-JP" dirty="0" smtClean="0">
                          <a:latin typeface="Cooper Black" panose="0208090404030B020404" pitchFamily="18" charset="0"/>
                          <a:ea typeface="UD デジタル 教科書体 NK-B" panose="02020700000000000000" pitchFamily="18" charset="-128"/>
                        </a:rPr>
                        <a:t>DNA</a:t>
                      </a:r>
                    </a:p>
                    <a:p>
                      <a:pPr algn="ctr"/>
                      <a:r>
                        <a:rPr kumimoji="1" lang="ja-JP" altLang="en-US" dirty="0" smtClean="0">
                          <a:latin typeface="Cooper Black" panose="0208090404030B020404" pitchFamily="18" charset="0"/>
                          <a:ea typeface="UD デジタル 教科書体 NK-B" panose="02020700000000000000" pitchFamily="18" charset="-128"/>
                        </a:rPr>
                        <a:t>編集技術</a:t>
                      </a:r>
                      <a:endParaRPr kumimoji="1" lang="ja-JP" altLang="en-US" dirty="0">
                        <a:latin typeface="Cooper Black" panose="0208090404030B020404" pitchFamily="18" charset="0"/>
                        <a:ea typeface="UD デジタル 教科書体 NK-B" panose="02020700000000000000" pitchFamily="18" charset="-128"/>
                      </a:endParaRPr>
                    </a:p>
                  </a:txBody>
                  <a:tcPr anchor="ctr">
                    <a:solidFill>
                      <a:schemeClr val="accent4">
                        <a:lumMod val="50000"/>
                      </a:schemeClr>
                    </a:solidFill>
                  </a:tcPr>
                </a:tc>
                <a:extLst>
                  <a:ext uri="{0D108BD9-81ED-4DB2-BD59-A6C34878D82A}">
                    <a16:rowId xmlns:a16="http://schemas.microsoft.com/office/drawing/2014/main" val="3339582381"/>
                  </a:ext>
                </a:extLst>
              </a:tr>
              <a:tr h="370840">
                <a:tc>
                  <a:txBody>
                    <a:bodyPr/>
                    <a:lstStyle/>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ターゲット</a:t>
                      </a:r>
                      <a:endParaRPr kumimoji="1" lang="ja-JP" altLang="en-US" dirty="0">
                        <a:solidFill>
                          <a:schemeClr val="bg1"/>
                        </a:solidFill>
                        <a:latin typeface="Cooper Black" panose="0208090404030B020404" pitchFamily="18" charset="0"/>
                        <a:ea typeface="UD デジタル 教科書体 NK-B" panose="02020700000000000000" pitchFamily="18" charset="-128"/>
                      </a:endParaRPr>
                    </a:p>
                  </a:txBody>
                  <a:tcPr anchor="b">
                    <a:solidFill>
                      <a:schemeClr val="accent4">
                        <a:lumMod val="75000"/>
                      </a:schemeClr>
                    </a:solidFill>
                  </a:tcPr>
                </a:tc>
                <a:tc>
                  <a:txBody>
                    <a:bodyPr/>
                    <a:lstStyle/>
                    <a:p>
                      <a:pPr algn="ct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4">
                        <a:lumMod val="40000"/>
                        <a:lumOff val="60000"/>
                      </a:schemeClr>
                    </a:solidFill>
                  </a:tcPr>
                </a:tc>
                <a:tc>
                  <a:txBody>
                    <a:bodyPr/>
                    <a:lstStyle/>
                    <a:p>
                      <a:pPr algn="ct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RNA</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4">
                        <a:lumMod val="40000"/>
                        <a:lumOff val="60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ミトコンドリア</a:t>
                      </a: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4">
                        <a:lumMod val="40000"/>
                        <a:lumOff val="60000"/>
                      </a:schemeClr>
                    </a:solidFill>
                  </a:tcPr>
                </a:tc>
                <a:extLst>
                  <a:ext uri="{0D108BD9-81ED-4DB2-BD59-A6C34878D82A}">
                    <a16:rowId xmlns:a16="http://schemas.microsoft.com/office/drawing/2014/main" val="1986428182"/>
                  </a:ext>
                </a:extLst>
              </a:tr>
              <a:tr h="370840">
                <a:tc>
                  <a:txBody>
                    <a:bodyPr/>
                    <a:lstStyle/>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編集方法</a:t>
                      </a:r>
                      <a:endParaRPr kumimoji="1" lang="ja-JP" altLang="en-US" dirty="0">
                        <a:solidFill>
                          <a:schemeClr val="bg1"/>
                        </a:solidFill>
                        <a:latin typeface="Cooper Black" panose="0208090404030B020404" pitchFamily="18" charset="0"/>
                        <a:ea typeface="UD デジタル 教科書体 NK-B" panose="02020700000000000000" pitchFamily="18" charset="-128"/>
                      </a:endParaRPr>
                    </a:p>
                  </a:txBody>
                  <a:tcPr anchor="ctr">
                    <a:solidFill>
                      <a:schemeClr val="accent4">
                        <a:lumMod val="75000"/>
                      </a:schemeClr>
                    </a:solidFill>
                  </a:tcPr>
                </a:tc>
                <a:tc>
                  <a:txBody>
                    <a:bodyPr/>
                    <a:lstStyle/>
                    <a:p>
                      <a:pPr algn="ct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を切断して編集</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4">
                        <a:lumMod val="40000"/>
                        <a:lumOff val="60000"/>
                      </a:schemeClr>
                    </a:solidFill>
                  </a:tcPr>
                </a:tc>
                <a:tc>
                  <a:txBody>
                    <a:bodyPr/>
                    <a:lstStyle/>
                    <a:p>
                      <a:pPr algn="ct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RNA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はそのままで</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一塩基変換</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4">
                        <a:lumMod val="40000"/>
                        <a:lumOff val="60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ミトコンドリア</a:t>
                      </a: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は</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そのままで一塩基変換</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4">
                        <a:lumMod val="40000"/>
                        <a:lumOff val="60000"/>
                      </a:schemeClr>
                    </a:solidFill>
                  </a:tcPr>
                </a:tc>
                <a:extLst>
                  <a:ext uri="{0D108BD9-81ED-4DB2-BD59-A6C34878D82A}">
                    <a16:rowId xmlns:a16="http://schemas.microsoft.com/office/drawing/2014/main" val="1542624751"/>
                  </a:ext>
                </a:extLst>
              </a:tr>
              <a:tr h="370840">
                <a:tc>
                  <a:txBody>
                    <a:bodyPr/>
                    <a:lstStyle/>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編集ツール</a:t>
                      </a:r>
                      <a:endParaRPr kumimoji="1" lang="en-US" altLang="ja-JP" dirty="0" smtClean="0">
                        <a:solidFill>
                          <a:schemeClr val="bg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使用酵素</a:t>
                      </a:r>
                      <a:endParaRPr kumimoji="1" lang="ja-JP" altLang="en-US" dirty="0">
                        <a:solidFill>
                          <a:schemeClr val="bg1"/>
                        </a:solidFill>
                        <a:latin typeface="Cooper Black" panose="0208090404030B020404" pitchFamily="18" charset="0"/>
                        <a:ea typeface="UD デジタル 教科書体 NK-B" panose="02020700000000000000" pitchFamily="18" charset="-128"/>
                      </a:endParaRPr>
                    </a:p>
                  </a:txBody>
                  <a:tcPr anchor="ctr">
                    <a:solidFill>
                      <a:schemeClr val="accent4">
                        <a:lumMod val="75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人為的に改変した</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核酸分解酵素</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（ヌクレアーゼ）</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4">
                        <a:lumMod val="40000"/>
                        <a:lumOff val="60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核酸代謝酵素</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（デアミナーゼ）</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l"/>
                      <a:r>
                        <a:rPr kumimoji="1" lang="ja-JP" altLang="en-US" sz="1600" dirty="0" smtClean="0">
                          <a:solidFill>
                            <a:schemeClr val="tx1"/>
                          </a:solidFill>
                          <a:latin typeface="Cooper Black" panose="0208090404030B020404" pitchFamily="18" charset="0"/>
                          <a:ea typeface="UD デジタル 教科書体 NK-B" panose="02020700000000000000" pitchFamily="18" charset="-128"/>
                        </a:rPr>
                        <a:t>　・アデノシン・デアミナーゼ</a:t>
                      </a:r>
                      <a:endParaRPr kumimoji="1" lang="en-US" altLang="ja-JP" sz="1600" dirty="0" smtClean="0">
                        <a:solidFill>
                          <a:schemeClr val="tx1"/>
                        </a:solidFill>
                        <a:latin typeface="Cooper Black" panose="0208090404030B020404" pitchFamily="18" charset="0"/>
                        <a:ea typeface="UD デジタル 教科書体 NK-B" panose="02020700000000000000" pitchFamily="18" charset="-128"/>
                      </a:endParaRPr>
                    </a:p>
                    <a:p>
                      <a:pPr algn="l"/>
                      <a:r>
                        <a:rPr kumimoji="1" lang="ja-JP" altLang="en-US" sz="1600" dirty="0" smtClean="0">
                          <a:solidFill>
                            <a:schemeClr val="tx1"/>
                          </a:solidFill>
                          <a:latin typeface="Cooper Black" panose="0208090404030B020404" pitchFamily="18" charset="0"/>
                          <a:ea typeface="UD デジタル 教科書体 NK-B" panose="02020700000000000000" pitchFamily="18" charset="-128"/>
                        </a:rPr>
                        <a:t>　・シトシン・デアミナーゼ</a:t>
                      </a:r>
                      <a:endParaRPr kumimoji="1" lang="ja-JP" altLang="en-US" sz="1600"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4">
                        <a:lumMod val="40000"/>
                        <a:lumOff val="60000"/>
                      </a:schemeClr>
                    </a:solidFill>
                  </a:tcPr>
                </a:tc>
                <a:tc>
                  <a:txBody>
                    <a:bodyPr/>
                    <a:lstStyle/>
                    <a:p>
                      <a:pPr algn="ctr"/>
                      <a:r>
                        <a:rPr kumimoji="1" lang="en-US" altLang="ja-JP" sz="1800" dirty="0" err="1" smtClean="0">
                          <a:solidFill>
                            <a:schemeClr val="tx1"/>
                          </a:solidFill>
                          <a:latin typeface="Cooper Black" panose="0208090404030B020404" pitchFamily="18" charset="0"/>
                          <a:ea typeface="UD デジタル 教科書体 NK-B" panose="02020700000000000000" pitchFamily="18" charset="-128"/>
                        </a:rPr>
                        <a:t>DdCBE</a:t>
                      </a:r>
                      <a:r>
                        <a:rPr kumimoji="1" lang="ja-JP" altLang="ja-JP" sz="1800" b="1"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派生</a:t>
                      </a:r>
                      <a:endParaRPr kumimoji="1" lang="en-US" altLang="ja-JP" sz="1800" b="1"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endParaRPr>
                    </a:p>
                    <a:p>
                      <a:pPr algn="ctr"/>
                      <a:r>
                        <a:rPr kumimoji="1" lang="ja-JP" altLang="ja-JP" sz="1800" b="1"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シトシンベース編集ツール</a:t>
                      </a:r>
                      <a:endParaRPr kumimoji="1" lang="en-US" altLang="ja-JP" sz="1800" b="1"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endParaRPr>
                    </a:p>
                    <a:p>
                      <a:pPr algn="ctr"/>
                      <a:r>
                        <a:rPr kumimoji="1" lang="en-US" altLang="ja-JP" sz="1800" b="1" kern="1200" dirty="0" err="1" smtClean="0">
                          <a:solidFill>
                            <a:schemeClr val="dk1"/>
                          </a:solidFill>
                          <a:effectLst/>
                          <a:latin typeface="Cooper Black" panose="0208090404030B020404" pitchFamily="18" charset="0"/>
                          <a:ea typeface="UD デジタル 教科書体 NK-B" panose="02020700000000000000" pitchFamily="18" charset="-128"/>
                          <a:cs typeface="+mn-cs"/>
                        </a:rPr>
                        <a:t>Ddda</a:t>
                      </a:r>
                      <a:endParaRPr kumimoji="1" lang="ja-JP" altLang="en-US" sz="1800"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4">
                        <a:lumMod val="40000"/>
                        <a:lumOff val="60000"/>
                      </a:schemeClr>
                    </a:solidFill>
                  </a:tcPr>
                </a:tc>
                <a:extLst>
                  <a:ext uri="{0D108BD9-81ED-4DB2-BD59-A6C34878D82A}">
                    <a16:rowId xmlns:a16="http://schemas.microsoft.com/office/drawing/2014/main" val="3690618423"/>
                  </a:ext>
                </a:extLst>
              </a:tr>
              <a:tr h="277668">
                <a:tc>
                  <a:txBody>
                    <a:bodyPr/>
                    <a:lstStyle/>
                    <a:p>
                      <a:pPr algn="ctr"/>
                      <a:r>
                        <a:rPr kumimoji="1" lang="ja-JP" altLang="en-US" dirty="0" smtClean="0">
                          <a:solidFill>
                            <a:schemeClr val="bg1"/>
                          </a:solidFill>
                          <a:latin typeface="Cooper Black" panose="0208090404030B020404" pitchFamily="18" charset="0"/>
                          <a:ea typeface="UD デジタル 教科書体 NK-B" panose="02020700000000000000" pitchFamily="18" charset="-128"/>
                        </a:rPr>
                        <a:t>備考</a:t>
                      </a:r>
                      <a:endParaRPr kumimoji="1" lang="ja-JP" altLang="en-US" dirty="0">
                        <a:solidFill>
                          <a:schemeClr val="bg1"/>
                        </a:solidFill>
                        <a:latin typeface="Cooper Black" panose="0208090404030B020404" pitchFamily="18" charset="0"/>
                        <a:ea typeface="UD デジタル 教科書体 NK-B" panose="02020700000000000000" pitchFamily="18" charset="-128"/>
                      </a:endParaRPr>
                    </a:p>
                  </a:txBody>
                  <a:tcPr anchor="b">
                    <a:solidFill>
                      <a:schemeClr val="accent4">
                        <a:lumMod val="75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意図しない遺伝子が</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編集される欠点があるが</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現在克服するための</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研究開発が進捗</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b">
                    <a:solidFill>
                      <a:schemeClr val="accent4">
                        <a:lumMod val="40000"/>
                        <a:lumOff val="60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遺伝情報のコピーを</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編集対象とするため</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に対する</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恒久的影響を排除</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4">
                        <a:lumMod val="40000"/>
                        <a:lumOff val="60000"/>
                      </a:schemeClr>
                    </a:solidFill>
                  </a:tcPr>
                </a:tc>
                <a:tc>
                  <a:txBody>
                    <a:bodyPr/>
                    <a:lstStyle/>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ミトコンドリア</a:t>
                      </a:r>
                      <a:r>
                        <a:rPr kumimoji="1" lang="en-US" altLang="ja-JP" dirty="0" smtClean="0">
                          <a:solidFill>
                            <a:schemeClr val="tx1"/>
                          </a:solidFill>
                          <a:latin typeface="Cooper Black" panose="0208090404030B020404" pitchFamily="18" charset="0"/>
                          <a:ea typeface="UD デジタル 教科書体 NK-B" panose="02020700000000000000" pitchFamily="18" charset="-128"/>
                        </a:rPr>
                        <a:t>DNA</a:t>
                      </a: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の</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編集技術により</a:t>
                      </a:r>
                      <a:endParaRPr kumimoji="1" lang="en-US" altLang="ja-JP" dirty="0" smtClean="0">
                        <a:solidFill>
                          <a:schemeClr val="tx1"/>
                        </a:solidFill>
                        <a:latin typeface="Cooper Black" panose="0208090404030B020404" pitchFamily="18" charset="0"/>
                        <a:ea typeface="UD デジタル 教科書体 NK-B" panose="02020700000000000000" pitchFamily="18" charset="-128"/>
                      </a:endParaRPr>
                    </a:p>
                    <a:p>
                      <a:pPr algn="ctr"/>
                      <a:r>
                        <a:rPr kumimoji="1" lang="ja-JP" altLang="en-US" dirty="0" smtClean="0">
                          <a:solidFill>
                            <a:schemeClr val="tx1"/>
                          </a:solidFill>
                          <a:latin typeface="Cooper Black" panose="0208090404030B020404" pitchFamily="18" charset="0"/>
                          <a:ea typeface="UD デジタル 教科書体 NK-B" panose="02020700000000000000" pitchFamily="18" charset="-128"/>
                        </a:rPr>
                        <a:t>ミトコンドリア病などの難病治療に光明</a:t>
                      </a:r>
                      <a:endParaRPr kumimoji="1" lang="ja-JP" altLang="en-US" dirty="0">
                        <a:solidFill>
                          <a:schemeClr val="tx1"/>
                        </a:solidFill>
                        <a:latin typeface="Cooper Black" panose="0208090404030B020404" pitchFamily="18" charset="0"/>
                        <a:ea typeface="UD デジタル 教科書体 NK-B" panose="02020700000000000000" pitchFamily="18" charset="-128"/>
                      </a:endParaRPr>
                    </a:p>
                  </a:txBody>
                  <a:tcPr anchor="ctr">
                    <a:solidFill>
                      <a:schemeClr val="accent4">
                        <a:lumMod val="40000"/>
                        <a:lumOff val="60000"/>
                      </a:schemeClr>
                    </a:solidFill>
                  </a:tcPr>
                </a:tc>
                <a:extLst>
                  <a:ext uri="{0D108BD9-81ED-4DB2-BD59-A6C34878D82A}">
                    <a16:rowId xmlns:a16="http://schemas.microsoft.com/office/drawing/2014/main" val="1296474946"/>
                  </a:ext>
                </a:extLst>
              </a:tr>
            </a:tbl>
          </a:graphicData>
        </a:graphic>
      </p:graphicFrame>
    </p:spTree>
    <p:extLst>
      <p:ext uri="{BB962C8B-B14F-4D97-AF65-F5344CB8AC3E}">
        <p14:creationId xmlns:p14="http://schemas.microsoft.com/office/powerpoint/2010/main" val="2028543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ext uri="{D42A27DB-BD31-4B8C-83A1-F6EECF244321}">
                <p14:modId xmlns:p14="http://schemas.microsoft.com/office/powerpoint/2010/main" val="3276772447"/>
              </p:ext>
            </p:extLst>
          </p:nvPr>
        </p:nvGraphicFramePr>
        <p:xfrm>
          <a:off x="570288" y="484624"/>
          <a:ext cx="10924674" cy="4328160"/>
        </p:xfrm>
        <a:graphic>
          <a:graphicData uri="http://schemas.openxmlformats.org/drawingml/2006/table">
            <a:tbl>
              <a:tblPr firstRow="1" bandRow="1">
                <a:tableStyleId>{74C1A8A3-306A-4EB7-A6B1-4F7E0EB9C5D6}</a:tableStyleId>
              </a:tblPr>
              <a:tblGrid>
                <a:gridCol w="1796717">
                  <a:extLst>
                    <a:ext uri="{9D8B030D-6E8A-4147-A177-3AD203B41FA5}">
                      <a16:colId xmlns:a16="http://schemas.microsoft.com/office/drawing/2014/main" val="4236404457"/>
                    </a:ext>
                  </a:extLst>
                </a:gridCol>
                <a:gridCol w="4010526">
                  <a:extLst>
                    <a:ext uri="{9D8B030D-6E8A-4147-A177-3AD203B41FA5}">
                      <a16:colId xmlns:a16="http://schemas.microsoft.com/office/drawing/2014/main" val="558160911"/>
                    </a:ext>
                  </a:extLst>
                </a:gridCol>
                <a:gridCol w="2362406">
                  <a:extLst>
                    <a:ext uri="{9D8B030D-6E8A-4147-A177-3AD203B41FA5}">
                      <a16:colId xmlns:a16="http://schemas.microsoft.com/office/drawing/2014/main" val="951545064"/>
                    </a:ext>
                  </a:extLst>
                </a:gridCol>
                <a:gridCol w="2755025">
                  <a:extLst>
                    <a:ext uri="{9D8B030D-6E8A-4147-A177-3AD203B41FA5}">
                      <a16:colId xmlns:a16="http://schemas.microsoft.com/office/drawing/2014/main" val="3135161338"/>
                    </a:ext>
                  </a:extLst>
                </a:gridCol>
              </a:tblGrid>
              <a:tr h="370840">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名称</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nchor="ctr">
                    <a:solidFill>
                      <a:srgbClr val="C00000"/>
                    </a:solidFill>
                  </a:tcP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構成</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nchor="ctr">
                    <a:solidFill>
                      <a:srgbClr val="C00000"/>
                    </a:solidFill>
                  </a:tcP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変換</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nchor="ctr">
                    <a:solidFill>
                      <a:srgbClr val="C00000"/>
                    </a:solidFill>
                  </a:tcP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備考</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nchor="ctr">
                    <a:solidFill>
                      <a:srgbClr val="C00000"/>
                    </a:solidFill>
                  </a:tcPr>
                </a:tc>
                <a:extLst>
                  <a:ext uri="{0D108BD9-81ED-4DB2-BD59-A6C34878D82A}">
                    <a16:rowId xmlns:a16="http://schemas.microsoft.com/office/drawing/2014/main" val="4145343442"/>
                  </a:ext>
                </a:extLst>
              </a:tr>
              <a:tr h="632684">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ADAR</a:t>
                      </a:r>
                      <a:r>
                        <a:rPr kumimoji="1" lang="en-US" altLang="ja-JP" sz="2000" dirty="0" smtClean="0">
                          <a:latin typeface="Arial Rounded MT Bold" panose="020F0704030504030204" pitchFamily="34" charset="0"/>
                          <a:ea typeface="UD デジタル 教科書体 NK-R" panose="02020400000000000000" pitchFamily="18" charset="-128"/>
                        </a:rPr>
                        <a:t>1</a:t>
                      </a:r>
                      <a:endParaRPr kumimoji="1" lang="ja-JP" altLang="en-US" sz="2000" dirty="0">
                        <a:latin typeface="Arial Rounded MT Bold" panose="020F0704030504030204" pitchFamily="34" charset="0"/>
                        <a:ea typeface="UD デジタル 教科書体 NK-R" panose="020204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Adenosine</a:t>
                      </a:r>
                      <a:r>
                        <a:rPr kumimoji="1" lang="en-US" altLang="ja-JP" sz="1600" baseline="0" dirty="0" smtClean="0">
                          <a:latin typeface="UD デジタル 教科書体 NK-B" panose="02020700000000000000" pitchFamily="18" charset="-128"/>
                          <a:ea typeface="UD デジタル 教科書体 NK-B" panose="02020700000000000000" pitchFamily="18" charset="-128"/>
                        </a:rPr>
                        <a:t> Deaminase ADAR1</a:t>
                      </a:r>
                    </a:p>
                    <a:p>
                      <a:r>
                        <a:rPr kumimoji="1" lang="ja-JP" altLang="en-US" sz="1600" baseline="0" dirty="0" smtClean="0">
                          <a:latin typeface="UD デジタル 教科書体 NK-B" panose="02020700000000000000" pitchFamily="18" charset="-128"/>
                          <a:ea typeface="UD デジタル 教科書体 NK-B" panose="02020700000000000000" pitchFamily="18" charset="-128"/>
                        </a:rPr>
                        <a:t>＋　ガイド</a:t>
                      </a:r>
                      <a:r>
                        <a:rPr kumimoji="1" lang="en-US" altLang="ja-JP" sz="1600" baseline="0" dirty="0" smtClean="0">
                          <a:latin typeface="UD デジタル 教科書体 NK-B" panose="02020700000000000000" pitchFamily="18" charset="-128"/>
                          <a:ea typeface="UD デジタル 教科書体 NK-B" panose="02020700000000000000" pitchFamily="18" charset="-128"/>
                        </a:rPr>
                        <a:t>RNA</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b="1" u="sng" dirty="0" smtClean="0">
                          <a:latin typeface="Cooper Black" panose="0208090404030B020404" pitchFamily="18" charset="0"/>
                          <a:ea typeface="UD デジタル 教科書体 NK-B" panose="02020700000000000000" pitchFamily="18" charset="-128"/>
                        </a:rPr>
                        <a:t>A</a:t>
                      </a:r>
                      <a:r>
                        <a:rPr kumimoji="1" lang="ja-JP" altLang="en-US" sz="2400" b="1" u="sng" dirty="0" smtClean="0">
                          <a:latin typeface="Cooper Black" panose="0208090404030B020404" pitchFamily="18" charset="0"/>
                          <a:ea typeface="UD デジタル 教科書体 NK-B" panose="02020700000000000000" pitchFamily="18" charset="-128"/>
                        </a:rPr>
                        <a:t> </a:t>
                      </a:r>
                      <a:r>
                        <a:rPr kumimoji="1" lang="en-US" altLang="ja-JP" sz="2400" b="1" u="sng" dirty="0" smtClean="0">
                          <a:latin typeface="Cooper Black" panose="0208090404030B020404" pitchFamily="18" charset="0"/>
                          <a:ea typeface="UD デジタル 教科書体 NK-B" panose="02020700000000000000" pitchFamily="18" charset="-128"/>
                        </a:rPr>
                        <a:t>to</a:t>
                      </a:r>
                      <a:r>
                        <a:rPr kumimoji="1" lang="ja-JP" altLang="en-US" sz="2400" b="1" u="sng" dirty="0" smtClean="0">
                          <a:latin typeface="Cooper Black" panose="0208090404030B020404" pitchFamily="18" charset="0"/>
                          <a:ea typeface="UD デジタル 教科書体 NK-B" panose="02020700000000000000" pitchFamily="18" charset="-128"/>
                        </a:rPr>
                        <a:t> </a:t>
                      </a:r>
                      <a:r>
                        <a:rPr kumimoji="1" lang="en-US" altLang="ja-JP" sz="2400" b="1" u="sng" dirty="0" smtClean="0">
                          <a:latin typeface="Cooper Black" panose="0208090404030B020404" pitchFamily="18" charset="0"/>
                          <a:ea typeface="UD デジタル 教科書体 NK-B" panose="02020700000000000000" pitchFamily="18" charset="-128"/>
                        </a:rPr>
                        <a:t>I</a:t>
                      </a:r>
                      <a:r>
                        <a:rPr kumimoji="1" lang="ja-JP" altLang="en-US" sz="2400" b="1" u="sng" dirty="0" smtClean="0">
                          <a:latin typeface="Cooper Black" panose="0208090404030B020404" pitchFamily="18" charset="0"/>
                          <a:ea typeface="UD デジタル 教科書体 NK-B" panose="02020700000000000000" pitchFamily="18" charset="-128"/>
                        </a:rPr>
                        <a:t>変換</a:t>
                      </a:r>
                      <a:endParaRPr kumimoji="1" lang="en-US" altLang="ja-JP" sz="2400" b="1"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最初の</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一塩基編集技術</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889096983"/>
                  </a:ext>
                </a:extLst>
              </a:tr>
              <a:tr h="370840">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REPAIR</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Adenosine</a:t>
                      </a:r>
                      <a:r>
                        <a:rPr kumimoji="1" lang="ja-JP" altLang="en-US" sz="1600" dirty="0" smtClean="0">
                          <a:latin typeface="UD デジタル 教科書体 NK-B" panose="02020700000000000000" pitchFamily="18" charset="-128"/>
                          <a:ea typeface="UD デジタル 教科書体 NK-B" panose="02020700000000000000" pitchFamily="18" charset="-128"/>
                        </a:rPr>
                        <a:t> </a:t>
                      </a:r>
                      <a:r>
                        <a:rPr kumimoji="1" lang="en-US" altLang="ja-JP" sz="1600" dirty="0" smtClean="0">
                          <a:latin typeface="UD デジタル 教科書体 NK-B" panose="02020700000000000000" pitchFamily="18" charset="-128"/>
                          <a:ea typeface="UD デジタル 教科書体 NK-B" panose="02020700000000000000" pitchFamily="18" charset="-128"/>
                        </a:rPr>
                        <a:t>Deaminase</a:t>
                      </a:r>
                      <a:r>
                        <a:rPr kumimoji="1" lang="ja-JP" altLang="en-US" sz="1600" dirty="0" smtClean="0">
                          <a:latin typeface="UD デジタル 教科書体 NK-B" panose="02020700000000000000" pitchFamily="18" charset="-128"/>
                          <a:ea typeface="UD デジタル 教科書体 NK-B" panose="02020700000000000000" pitchFamily="18" charset="-128"/>
                        </a:rPr>
                        <a:t>　</a:t>
                      </a:r>
                      <a:r>
                        <a:rPr kumimoji="1" lang="en-US" altLang="ja-JP" sz="1600" dirty="0" smtClean="0">
                          <a:latin typeface="UD デジタル 教科書体 NK-B" panose="02020700000000000000" pitchFamily="18" charset="-128"/>
                          <a:ea typeface="UD デジタル 教科書体 NK-B" panose="02020700000000000000" pitchFamily="18" charset="-128"/>
                        </a:rPr>
                        <a:t>ADAR2</a:t>
                      </a:r>
                    </a:p>
                    <a:p>
                      <a:r>
                        <a:rPr kumimoji="1" lang="ja-JP" altLang="en-US" sz="1600" dirty="0" smtClean="0">
                          <a:latin typeface="UD デジタル 教科書体 NK-B" panose="02020700000000000000" pitchFamily="18" charset="-128"/>
                          <a:ea typeface="UD デジタル 教科書体 NK-B" panose="02020700000000000000" pitchFamily="18" charset="-128"/>
                        </a:rPr>
                        <a:t>＋　</a:t>
                      </a:r>
                      <a:r>
                        <a:rPr kumimoji="1" lang="en-US" altLang="ja-JP" sz="1600" dirty="0" smtClean="0">
                          <a:latin typeface="UD デジタル 教科書体 NK-B" panose="02020700000000000000" pitchFamily="18" charset="-128"/>
                          <a:ea typeface="UD デジタル 教科書体 NK-B" panose="02020700000000000000" pitchFamily="18" charset="-128"/>
                        </a:rPr>
                        <a:t>dPspCas13</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u="sng" dirty="0" smtClean="0">
                          <a:latin typeface="Cooper Black" panose="0208090404030B020404" pitchFamily="18" charset="0"/>
                          <a:ea typeface="UD デジタル 教科書体 NK-B" panose="02020700000000000000" pitchFamily="18" charset="-128"/>
                        </a:rPr>
                        <a:t>A</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to</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I</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ヒト細胞で変換成功</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408216392"/>
                  </a:ext>
                </a:extLst>
              </a:tr>
              <a:tr h="370840">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RESURE</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en-US" altLang="ja-JP" sz="1600" dirty="0" err="1" smtClean="0">
                          <a:latin typeface="UD デジタル 教科書体 NK-B" panose="02020700000000000000" pitchFamily="18" charset="-128"/>
                          <a:ea typeface="UD デジタル 教科書体 NK-B" panose="02020700000000000000" pitchFamily="18" charset="-128"/>
                        </a:rPr>
                        <a:t>Cytocine</a:t>
                      </a:r>
                      <a:r>
                        <a:rPr kumimoji="1" lang="en-US" altLang="ja-JP" sz="1600" dirty="0" smtClean="0">
                          <a:latin typeface="UD デジタル 教科書体 NK-B" panose="02020700000000000000" pitchFamily="18" charset="-128"/>
                          <a:ea typeface="UD デジタル 教科書体 NK-B" panose="02020700000000000000" pitchFamily="18" charset="-128"/>
                        </a:rPr>
                        <a:t> Deaminase</a:t>
                      </a:r>
                      <a:r>
                        <a:rPr kumimoji="1" lang="ja-JP" altLang="en-US" sz="1600" dirty="0" smtClean="0">
                          <a:latin typeface="UD デジタル 教科書体 NK-B" panose="02020700000000000000" pitchFamily="18" charset="-128"/>
                          <a:ea typeface="UD デジタル 教科書体 NK-B" panose="02020700000000000000" pitchFamily="18" charset="-128"/>
                        </a:rPr>
                        <a:t>＋</a:t>
                      </a:r>
                      <a:r>
                        <a:rPr kumimoji="1" lang="en-US" altLang="ja-JP" sz="1600" dirty="0" smtClean="0">
                          <a:latin typeface="UD デジタル 教科書体 NK-B" panose="02020700000000000000" pitchFamily="18" charset="-128"/>
                          <a:ea typeface="UD デジタル 教科書体 NK-B" panose="02020700000000000000" pitchFamily="18" charset="-128"/>
                        </a:rPr>
                        <a:t>dRamCas13</a:t>
                      </a:r>
                    </a:p>
                  </a:txBody>
                  <a:tcPr anchor="ctr"/>
                </a:tc>
                <a:tc>
                  <a:txBody>
                    <a:bodyPr/>
                    <a:lstStyle/>
                    <a:p>
                      <a:pPr algn="ctr"/>
                      <a:r>
                        <a:rPr kumimoji="1" lang="en-US" altLang="ja-JP" sz="2400" u="sng" dirty="0" smtClean="0">
                          <a:latin typeface="Cooper Black" panose="0208090404030B020404" pitchFamily="18" charset="0"/>
                          <a:ea typeface="UD デジタル 教科書体 NK-B" panose="02020700000000000000" pitchFamily="18" charset="-128"/>
                        </a:rPr>
                        <a:t>C to U</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（シトシン→ウラシル）</a:t>
                      </a:r>
                      <a:endParaRPr kumimoji="1" lang="en-US" altLang="ja-JP" sz="1400" dirty="0" smtClean="0">
                        <a:latin typeface="UD デジタル 教科書体 NK-B" panose="02020700000000000000" pitchFamily="18" charset="-128"/>
                        <a:ea typeface="UD デジタル 教科書体 NK-B" panose="02020700000000000000" pitchFamily="18" charset="-128"/>
                      </a:endParaRPr>
                    </a:p>
                    <a:p>
                      <a:pPr algn="ctr"/>
                      <a:r>
                        <a:rPr kumimoji="1" lang="en-US" altLang="ja-JP" sz="2400" u="sng" dirty="0" smtClean="0">
                          <a:latin typeface="Cooper Black" panose="0208090404030B020404" pitchFamily="18" charset="0"/>
                          <a:ea typeface="UD デジタル 教科書体 NK-B" panose="02020700000000000000" pitchFamily="18" charset="-128"/>
                        </a:rPr>
                        <a:t>A</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to</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I</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一塩基編集の適用拡大</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221957789"/>
                  </a:ext>
                </a:extLst>
              </a:tr>
              <a:tr h="370840">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RESTORE</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改変オリゴ</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　</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p>
                      <a:r>
                        <a:rPr kumimoji="1" lang="ja-JP" altLang="en-US" sz="1600" dirty="0" smtClean="0">
                          <a:latin typeface="UD デジタル 教科書体 NK-B" panose="02020700000000000000" pitchFamily="18" charset="-128"/>
                          <a:ea typeface="UD デジタル 教科書体 NK-B" panose="02020700000000000000" pitchFamily="18" charset="-128"/>
                        </a:rPr>
                        <a:t>（＋細胞内に存在する</a:t>
                      </a:r>
                      <a:r>
                        <a:rPr kumimoji="1" lang="en-US" altLang="ja-JP" sz="1600" dirty="0" smtClean="0">
                          <a:latin typeface="UD デジタル 教科書体 NK-B" panose="02020700000000000000" pitchFamily="18" charset="-128"/>
                          <a:ea typeface="UD デジタル 教科書体 NK-B" panose="02020700000000000000" pitchFamily="18" charset="-128"/>
                        </a:rPr>
                        <a:t>ADAR2</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u="sng" dirty="0" smtClean="0">
                          <a:latin typeface="Cooper Black" panose="0208090404030B020404" pitchFamily="18" charset="0"/>
                          <a:ea typeface="UD デジタル 教科書体 NK-B" panose="02020700000000000000" pitchFamily="18" charset="-128"/>
                        </a:rPr>
                        <a:t>A</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to</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I</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最初の</a:t>
                      </a:r>
                      <a:r>
                        <a:rPr kumimoji="1" lang="en-US" altLang="ja-JP" sz="1600" dirty="0" smtClean="0">
                          <a:solidFill>
                            <a:srgbClr val="C00000"/>
                          </a:solidFill>
                          <a:latin typeface="UD デジタル 教科書体 NK-B" panose="02020700000000000000" pitchFamily="18" charset="-128"/>
                          <a:ea typeface="UD デジタル 教科書体 NK-B" panose="02020700000000000000" pitchFamily="18" charset="-128"/>
                        </a:rPr>
                        <a:t>CRISPR</a:t>
                      </a:r>
                      <a:r>
                        <a:rPr kumimoji="1" lang="ja-JP" altLang="en-US" sz="1600" dirty="0" smtClean="0">
                          <a:solidFill>
                            <a:srgbClr val="C00000"/>
                          </a:solidFill>
                          <a:latin typeface="UD デジタル 教科書体 NK-B" panose="02020700000000000000" pitchFamily="18" charset="-128"/>
                          <a:ea typeface="UD デジタル 教科書体 NK-B" panose="02020700000000000000" pitchFamily="18" charset="-128"/>
                        </a:rPr>
                        <a:t>フリー</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一塩基編集技術</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822472762"/>
                  </a:ext>
                </a:extLst>
              </a:tr>
              <a:tr h="370840">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LEAPER</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アンチセンス</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　</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p>
                      <a:r>
                        <a:rPr kumimoji="1" lang="ja-JP" altLang="en-US" sz="1600" dirty="0" smtClean="0">
                          <a:latin typeface="UD デジタル 教科書体 NK-B" panose="02020700000000000000" pitchFamily="18" charset="-128"/>
                          <a:ea typeface="UD デジタル 教科書体 NK-B" panose="02020700000000000000" pitchFamily="18" charset="-128"/>
                        </a:rPr>
                        <a:t>（＋細胞内に存在する</a:t>
                      </a:r>
                      <a:r>
                        <a:rPr kumimoji="1" lang="en-US" altLang="ja-JP" sz="1600" dirty="0" smtClean="0">
                          <a:latin typeface="UD デジタル 教科書体 NK-B" panose="02020700000000000000" pitchFamily="18" charset="-128"/>
                          <a:ea typeface="UD デジタル 教科書体 NK-B" panose="02020700000000000000" pitchFamily="18" charset="-128"/>
                        </a:rPr>
                        <a:t>ADAR2</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u="sng" dirty="0" smtClean="0">
                          <a:latin typeface="Cooper Black" panose="0208090404030B020404" pitchFamily="18" charset="0"/>
                          <a:ea typeface="UD デジタル 教科書体 NK-B" panose="02020700000000000000" pitchFamily="18" charset="-128"/>
                        </a:rPr>
                        <a:t>A</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to</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I</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b="1" dirty="0" smtClean="0">
                          <a:solidFill>
                            <a:srgbClr val="C00000"/>
                          </a:solidFill>
                          <a:latin typeface="UD デジタル 教科書体 NK-B" panose="02020700000000000000" pitchFamily="18" charset="-128"/>
                          <a:ea typeface="UD デジタル 教科書体 NK-B" panose="02020700000000000000" pitchFamily="18" charset="-128"/>
                        </a:rPr>
                        <a:t>Ｃ</a:t>
                      </a:r>
                      <a:r>
                        <a:rPr kumimoji="1" lang="en-US" altLang="ja-JP" sz="1600" b="1" dirty="0" smtClean="0">
                          <a:solidFill>
                            <a:srgbClr val="C00000"/>
                          </a:solidFill>
                          <a:latin typeface="UD デジタル 教科書体 NK-B" panose="02020700000000000000" pitchFamily="18" charset="-128"/>
                          <a:ea typeface="UD デジタル 教科書体 NK-B" panose="02020700000000000000" pitchFamily="18" charset="-128"/>
                        </a:rPr>
                        <a:t>RISPR</a:t>
                      </a:r>
                      <a:r>
                        <a:rPr kumimoji="1" lang="ja-JP" altLang="en-US" sz="1600" b="1" dirty="0" smtClean="0">
                          <a:solidFill>
                            <a:srgbClr val="C00000"/>
                          </a:solidFill>
                          <a:latin typeface="UD デジタル 教科書体 NK-B" panose="02020700000000000000" pitchFamily="18" charset="-128"/>
                          <a:ea typeface="UD デジタル 教科書体 NK-B" panose="02020700000000000000" pitchFamily="18" charset="-128"/>
                        </a:rPr>
                        <a:t>フリー</a:t>
                      </a:r>
                      <a:endParaRPr kumimoji="1" lang="en-US" altLang="ja-JP" sz="1600" b="1" dirty="0" smtClean="0">
                        <a:solidFill>
                          <a:srgbClr val="C00000"/>
                        </a:solidFill>
                        <a:latin typeface="UD デジタル 教科書体 NK-B" panose="02020700000000000000" pitchFamily="18" charset="-128"/>
                        <a:ea typeface="UD デジタル 教科書体 NK-B" panose="02020700000000000000" pitchFamily="18" charset="-128"/>
                      </a:endParaRPr>
                    </a:p>
                    <a:p>
                      <a:r>
                        <a:rPr kumimoji="1" lang="ja-JP" altLang="en-US" sz="1600" dirty="0" smtClean="0">
                          <a:latin typeface="UD デジタル 教科書体 NK-B" panose="02020700000000000000" pitchFamily="18" charset="-128"/>
                          <a:ea typeface="UD デジタル 教科書体 NK-B" panose="02020700000000000000" pitchFamily="18" charset="-128"/>
                        </a:rPr>
                        <a:t>細胞導入手法が多様</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554456976"/>
                  </a:ext>
                </a:extLst>
              </a:tr>
            </a:tbl>
          </a:graphicData>
        </a:graphic>
      </p:graphicFrame>
      <p:sp>
        <p:nvSpPr>
          <p:cNvPr id="4" name="テキスト ボックス 3"/>
          <p:cNvSpPr txBox="1"/>
          <p:nvPr/>
        </p:nvSpPr>
        <p:spPr>
          <a:xfrm>
            <a:off x="770020" y="5342492"/>
            <a:ext cx="11365831" cy="1077218"/>
          </a:xfrm>
          <a:prstGeom prst="rect">
            <a:avLst/>
          </a:prstGeom>
          <a:noFill/>
        </p:spPr>
        <p:txBody>
          <a:bodyPr wrap="square" rtlCol="0">
            <a:spAutoFit/>
          </a:bodyPr>
          <a:lstStyle/>
          <a:p>
            <a:r>
              <a:rPr kumimoji="1" lang="en-US" altLang="ja-JP" sz="1600" dirty="0" smtClean="0">
                <a:latin typeface="Cooper Black" panose="0208090404030B020404" pitchFamily="18" charset="0"/>
              </a:rPr>
              <a:t>REPAIR     : </a:t>
            </a:r>
            <a:r>
              <a:rPr kumimoji="1" lang="en-US" altLang="ja-JP" sz="1600" dirty="0" smtClean="0">
                <a:solidFill>
                  <a:srgbClr val="C00000"/>
                </a:solidFill>
                <a:latin typeface="Cooper Black" panose="0208090404030B020404" pitchFamily="18" charset="0"/>
              </a:rPr>
              <a:t>RNA</a:t>
            </a:r>
            <a:r>
              <a:rPr kumimoji="1" lang="en-US" altLang="ja-JP" sz="1600" dirty="0" smtClean="0">
                <a:latin typeface="Cooper Black" panose="0208090404030B020404" pitchFamily="18" charset="0"/>
              </a:rPr>
              <a:t> editing for programmable </a:t>
            </a:r>
            <a:r>
              <a:rPr kumimoji="1" lang="en-US" altLang="ja-JP" sz="1600" dirty="0" smtClean="0">
                <a:solidFill>
                  <a:srgbClr val="C00000"/>
                </a:solidFill>
                <a:latin typeface="Cooper Black" panose="0208090404030B020404" pitchFamily="18" charset="0"/>
              </a:rPr>
              <a:t>A to I </a:t>
            </a:r>
            <a:r>
              <a:rPr kumimoji="1" lang="en-US" altLang="ja-JP" sz="1600" dirty="0" smtClean="0">
                <a:latin typeface="Cooper Black" panose="0208090404030B020404" pitchFamily="18" charset="0"/>
              </a:rPr>
              <a:t>replacement</a:t>
            </a:r>
          </a:p>
          <a:p>
            <a:r>
              <a:rPr lang="en-US" altLang="ja-JP" sz="1600" dirty="0" smtClean="0">
                <a:latin typeface="Cooper Black" panose="0208090404030B020404" pitchFamily="18" charset="0"/>
              </a:rPr>
              <a:t>RESURE	   : </a:t>
            </a:r>
            <a:r>
              <a:rPr lang="en-US" altLang="ja-JP" sz="1600" dirty="0" smtClean="0">
                <a:solidFill>
                  <a:srgbClr val="C00000"/>
                </a:solidFill>
                <a:latin typeface="Cooper Black" panose="0208090404030B020404" pitchFamily="18" charset="0"/>
              </a:rPr>
              <a:t>RNA</a:t>
            </a:r>
            <a:r>
              <a:rPr lang="en-US" altLang="ja-JP" sz="1600" dirty="0" smtClean="0">
                <a:latin typeface="Cooper Black" panose="0208090404030B020404" pitchFamily="18" charset="0"/>
              </a:rPr>
              <a:t> editing for specific </a:t>
            </a:r>
            <a:r>
              <a:rPr lang="en-US" altLang="ja-JP" sz="1600" dirty="0" smtClean="0">
                <a:solidFill>
                  <a:srgbClr val="C00000"/>
                </a:solidFill>
                <a:latin typeface="Cooper Black" panose="0208090404030B020404" pitchFamily="18" charset="0"/>
              </a:rPr>
              <a:t>C to U </a:t>
            </a:r>
            <a:r>
              <a:rPr lang="en-US" altLang="ja-JP" sz="1600" dirty="0" smtClean="0">
                <a:latin typeface="Cooper Black" panose="0208090404030B020404" pitchFamily="18" charset="0"/>
              </a:rPr>
              <a:t>exchange</a:t>
            </a:r>
          </a:p>
          <a:p>
            <a:r>
              <a:rPr lang="en-US" altLang="ja-JP" sz="1600" dirty="0" smtClean="0">
                <a:latin typeface="Cooper Black" panose="0208090404030B020404" pitchFamily="18" charset="0"/>
              </a:rPr>
              <a:t>RESTORE : recruiting endogenous </a:t>
            </a:r>
            <a:r>
              <a:rPr lang="en-US" altLang="ja-JP" sz="1600" dirty="0" smtClean="0">
                <a:solidFill>
                  <a:srgbClr val="C00000"/>
                </a:solidFill>
                <a:latin typeface="Cooper Black" panose="0208090404030B020404" pitchFamily="18" charset="0"/>
              </a:rPr>
              <a:t>ADAR</a:t>
            </a:r>
            <a:r>
              <a:rPr lang="en-US" altLang="ja-JP" sz="1600" dirty="0" smtClean="0">
                <a:latin typeface="Cooper Black" panose="0208090404030B020404" pitchFamily="18" charset="0"/>
              </a:rPr>
              <a:t> to specific transcripts for oligonucleotide-mediated </a:t>
            </a:r>
            <a:r>
              <a:rPr lang="en-US" altLang="ja-JP" sz="1600" dirty="0" smtClean="0">
                <a:solidFill>
                  <a:srgbClr val="C00000"/>
                </a:solidFill>
                <a:latin typeface="Cooper Black" panose="0208090404030B020404" pitchFamily="18" charset="0"/>
              </a:rPr>
              <a:t>RNA</a:t>
            </a:r>
            <a:r>
              <a:rPr lang="en-US" altLang="ja-JP" sz="1600" dirty="0" smtClean="0">
                <a:latin typeface="Cooper Black" panose="0208090404030B020404" pitchFamily="18" charset="0"/>
              </a:rPr>
              <a:t> editing</a:t>
            </a:r>
          </a:p>
          <a:p>
            <a:r>
              <a:rPr lang="en-US" altLang="ja-JP" sz="1600" dirty="0" smtClean="0">
                <a:latin typeface="Cooper Black" panose="0208090404030B020404" pitchFamily="18" charset="0"/>
              </a:rPr>
              <a:t>LEAPER	   : leveraging editing endogenous </a:t>
            </a:r>
            <a:r>
              <a:rPr lang="en-US" altLang="ja-JP" sz="1600" dirty="0" smtClean="0">
                <a:solidFill>
                  <a:srgbClr val="C00000"/>
                </a:solidFill>
                <a:latin typeface="Cooper Black" panose="0208090404030B020404" pitchFamily="18" charset="0"/>
              </a:rPr>
              <a:t>ADAR</a:t>
            </a:r>
            <a:r>
              <a:rPr lang="en-US" altLang="ja-JP" sz="1600" dirty="0" smtClean="0">
                <a:latin typeface="Cooper Black" panose="0208090404030B020404" pitchFamily="18" charset="0"/>
              </a:rPr>
              <a:t> for programmable editing of </a:t>
            </a:r>
            <a:r>
              <a:rPr lang="en-US" altLang="ja-JP" sz="1600" dirty="0" smtClean="0">
                <a:solidFill>
                  <a:srgbClr val="C00000"/>
                </a:solidFill>
                <a:latin typeface="Cooper Black" panose="0208090404030B020404" pitchFamily="18" charset="0"/>
              </a:rPr>
              <a:t>RNA</a:t>
            </a:r>
            <a:r>
              <a:rPr lang="en-US" altLang="ja-JP" sz="1600" dirty="0" smtClean="0">
                <a:latin typeface="Cooper Black" panose="0208090404030B020404" pitchFamily="18" charset="0"/>
              </a:rPr>
              <a:t> </a:t>
            </a:r>
            <a:endParaRPr kumimoji="1" lang="ja-JP" altLang="en-US" sz="1600" dirty="0">
              <a:latin typeface="Cooper Black" panose="0208090404030B020404" pitchFamily="18" charset="0"/>
            </a:endParaRPr>
          </a:p>
        </p:txBody>
      </p:sp>
      <p:sp>
        <p:nvSpPr>
          <p:cNvPr id="5" name="テキスト ボックス 4"/>
          <p:cNvSpPr txBox="1"/>
          <p:nvPr/>
        </p:nvSpPr>
        <p:spPr>
          <a:xfrm>
            <a:off x="770020" y="5003938"/>
            <a:ext cx="8526381" cy="338554"/>
          </a:xfrm>
          <a:prstGeom prst="rect">
            <a:avLst/>
          </a:prstGeom>
          <a:noFill/>
        </p:spPr>
        <p:txBody>
          <a:bodyPr wrap="square" rtlCol="0">
            <a:spAutoFit/>
          </a:bodyPr>
          <a:lstStyle/>
          <a:p>
            <a:r>
              <a:rPr kumimoji="1" lang="en-US" altLang="ja-JP" sz="1600" dirty="0" smtClean="0">
                <a:latin typeface="Cooper Black" panose="0208090404030B020404" pitchFamily="18" charset="0"/>
                <a:ea typeface="UD デジタル 教科書体 NK-B" panose="02020700000000000000" pitchFamily="18" charset="-128"/>
              </a:rPr>
              <a:t>ADAR</a:t>
            </a:r>
            <a:r>
              <a:rPr kumimoji="1" lang="ja-JP" altLang="en-US" sz="1600" dirty="0" smtClean="0">
                <a:latin typeface="Cooper Black" panose="0208090404030B020404" pitchFamily="18" charset="0"/>
                <a:ea typeface="UD デジタル 教科書体 NK-B" panose="02020700000000000000" pitchFamily="18" charset="-128"/>
              </a:rPr>
              <a:t>は、</a:t>
            </a:r>
            <a:r>
              <a:rPr kumimoji="1" lang="en-US" altLang="ja-JP" sz="1600" dirty="0" smtClean="0">
                <a:solidFill>
                  <a:srgbClr val="C00000"/>
                </a:solidFill>
                <a:latin typeface="Cooper Black" panose="0208090404030B020404" pitchFamily="18" charset="0"/>
                <a:ea typeface="UD デジタル 教科書体 NK-B" panose="02020700000000000000" pitchFamily="18" charset="-128"/>
              </a:rPr>
              <a:t>RNA</a:t>
            </a:r>
            <a:r>
              <a:rPr kumimoji="1" lang="ja-JP" altLang="en-US" sz="1600" dirty="0" smtClean="0">
                <a:solidFill>
                  <a:srgbClr val="C00000"/>
                </a:solidFill>
                <a:latin typeface="Cooper Black" panose="0208090404030B020404" pitchFamily="18" charset="0"/>
                <a:ea typeface="UD デジタル 教科書体 NK-B" panose="02020700000000000000" pitchFamily="18" charset="-128"/>
              </a:rPr>
              <a:t>編集酵素</a:t>
            </a:r>
            <a:r>
              <a:rPr kumimoji="1" lang="ja-JP" altLang="en-US" sz="1600" dirty="0" smtClean="0">
                <a:latin typeface="Cooper Black" panose="0208090404030B020404" pitchFamily="18" charset="0"/>
                <a:ea typeface="UD デジタル 教科書体 NK-B" panose="02020700000000000000" pitchFamily="18" charset="-128"/>
              </a:rPr>
              <a:t>（</a:t>
            </a:r>
            <a:r>
              <a:rPr kumimoji="1" lang="en-US" altLang="ja-JP" sz="1600" dirty="0" smtClean="0">
                <a:latin typeface="Cooper Black" panose="0208090404030B020404" pitchFamily="18" charset="0"/>
                <a:ea typeface="UD デジタル 教科書体 NK-B" panose="02020700000000000000" pitchFamily="18" charset="-128"/>
              </a:rPr>
              <a:t>Adenosine deaminase acting on RNA</a:t>
            </a:r>
            <a:r>
              <a:rPr kumimoji="1" lang="ja-JP" altLang="en-US" sz="1600" dirty="0" smtClean="0">
                <a:latin typeface="Cooper Black" panose="0208090404030B020404" pitchFamily="18" charset="0"/>
                <a:ea typeface="UD デジタル 教科書体 NK-B" panose="02020700000000000000" pitchFamily="18" charset="-128"/>
              </a:rPr>
              <a:t>）細胞内に存在する</a:t>
            </a:r>
            <a:endParaRPr kumimoji="1" lang="ja-JP" altLang="en-US" sz="1600" dirty="0">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30741287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445829" y="1706338"/>
            <a:ext cx="11463304" cy="4297453"/>
          </a:xfrm>
          <a:prstGeom prst="rect">
            <a:avLst/>
          </a:prstGeom>
        </p:spPr>
      </p:pic>
    </p:spTree>
    <p:extLst>
      <p:ext uri="{BB962C8B-B14F-4D97-AF65-F5344CB8AC3E}">
        <p14:creationId xmlns:p14="http://schemas.microsoft.com/office/powerpoint/2010/main" val="31151000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2206331571"/>
              </p:ext>
            </p:extLst>
          </p:nvPr>
        </p:nvGraphicFramePr>
        <p:xfrm>
          <a:off x="2032000" y="1337287"/>
          <a:ext cx="8692146" cy="3235960"/>
        </p:xfrm>
        <a:graphic>
          <a:graphicData uri="http://schemas.openxmlformats.org/drawingml/2006/table">
            <a:tbl>
              <a:tblPr firstRow="1" bandRow="1">
                <a:tableStyleId>{6E25E649-3F16-4E02-A733-19D2CDBF48F0}</a:tableStyleId>
              </a:tblPr>
              <a:tblGrid>
                <a:gridCol w="648098">
                  <a:extLst>
                    <a:ext uri="{9D8B030D-6E8A-4147-A177-3AD203B41FA5}">
                      <a16:colId xmlns:a16="http://schemas.microsoft.com/office/drawing/2014/main" val="3594354918"/>
                    </a:ext>
                  </a:extLst>
                </a:gridCol>
                <a:gridCol w="2172639">
                  <a:extLst>
                    <a:ext uri="{9D8B030D-6E8A-4147-A177-3AD203B41FA5}">
                      <a16:colId xmlns:a16="http://schemas.microsoft.com/office/drawing/2014/main" val="3042442804"/>
                    </a:ext>
                  </a:extLst>
                </a:gridCol>
                <a:gridCol w="5871409">
                  <a:extLst>
                    <a:ext uri="{9D8B030D-6E8A-4147-A177-3AD203B41FA5}">
                      <a16:colId xmlns:a16="http://schemas.microsoft.com/office/drawing/2014/main" val="3862572266"/>
                    </a:ext>
                  </a:extLst>
                </a:gridCol>
              </a:tblGrid>
              <a:tr h="370840">
                <a:tc>
                  <a:txBody>
                    <a:bodyPr/>
                    <a:lstStyle/>
                    <a:p>
                      <a:pPr algn="ctr"/>
                      <a:endParaRPr kumimoji="1" lang="ja-JP" altLang="en-US" dirty="0">
                        <a:latin typeface="UD デジタル 教科書体 NK-R" panose="02020400000000000000" pitchFamily="18" charset="-128"/>
                        <a:ea typeface="UD デジタル 教科書体 NK-R" panose="02020400000000000000" pitchFamily="18" charset="-128"/>
                      </a:endParaRPr>
                    </a:p>
                  </a:txBody>
                  <a:tcPr>
                    <a:solidFill>
                      <a:srgbClr val="002060"/>
                    </a:solidFill>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手法</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solidFill>
                      <a:srgbClr val="002060"/>
                    </a:solidFill>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概要</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solidFill>
                      <a:srgbClr val="002060"/>
                    </a:solidFill>
                  </a:tcPr>
                </a:tc>
                <a:extLst>
                  <a:ext uri="{0D108BD9-81ED-4DB2-BD59-A6C34878D82A}">
                    <a16:rowId xmlns:a16="http://schemas.microsoft.com/office/drawing/2014/main" val="2435354366"/>
                  </a:ext>
                </a:extLst>
              </a:tr>
              <a:tr h="370840">
                <a:tc>
                  <a:txBody>
                    <a:bodyPr/>
                    <a:lstStyle/>
                    <a:p>
                      <a:pPr algn="ctr"/>
                      <a:endParaRPr kumimoji="1" lang="ja-JP" altLang="en-US" dirty="0">
                        <a:latin typeface="Forte" panose="03060902040502070203" pitchFamily="66" charset="0"/>
                      </a:endParaRPr>
                    </a:p>
                  </a:txBody>
                  <a:tcPr/>
                </a:tc>
                <a:tc>
                  <a:txBody>
                    <a:bodyPr/>
                    <a:lstStyle/>
                    <a:p>
                      <a:r>
                        <a:rPr lang="ja-JP" altLang="en-US" dirty="0" smtClean="0">
                          <a:latin typeface="UD デジタル 教科書体 NK-B" panose="02020700000000000000" pitchFamily="18" charset="-128"/>
                          <a:ea typeface="UD デジタル 教科書体 NK-B" panose="02020700000000000000" pitchFamily="18" charset="-128"/>
                        </a:rPr>
                        <a:t>一塩基編集</a:t>
                      </a:r>
                      <a:endParaRPr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endParaRPr lang="ja-JP" altLang="en-US" dirty="0"/>
                    </a:p>
                  </a:txBody>
                  <a:tcPr/>
                </a:tc>
                <a:extLst>
                  <a:ext uri="{0D108BD9-81ED-4DB2-BD59-A6C34878D82A}">
                    <a16:rowId xmlns:a16="http://schemas.microsoft.com/office/drawing/2014/main" val="1264793825"/>
                  </a:ext>
                </a:extLst>
              </a:tr>
              <a:tr h="370840">
                <a:tc>
                  <a:txBody>
                    <a:bodyPr/>
                    <a:lstStyle/>
                    <a:p>
                      <a:pPr algn="ctr"/>
                      <a:endParaRPr kumimoji="1" lang="ja-JP" altLang="en-US" dirty="0">
                        <a:latin typeface="Forte" panose="03060902040502070203" pitchFamily="66" charset="0"/>
                      </a:endParaRPr>
                    </a:p>
                  </a:txBody>
                  <a:tcPr/>
                </a:tc>
                <a:tc>
                  <a:txBody>
                    <a:bodyPr/>
                    <a:lstStyle/>
                    <a:p>
                      <a:r>
                        <a:rPr lang="ja-JP" altLang="en-US" dirty="0" smtClean="0">
                          <a:latin typeface="UD デジタル 教科書体 NK-B" panose="02020700000000000000" pitchFamily="18" charset="-128"/>
                          <a:ea typeface="UD デジタル 教科書体 NK-B" panose="02020700000000000000" pitchFamily="18" charset="-128"/>
                        </a:rPr>
                        <a:t>プライム編集</a:t>
                      </a:r>
                      <a:endParaRPr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endParaRPr lang="ja-JP" altLang="en-US" dirty="0"/>
                    </a:p>
                  </a:txBody>
                  <a:tcPr/>
                </a:tc>
                <a:extLst>
                  <a:ext uri="{0D108BD9-81ED-4DB2-BD59-A6C34878D82A}">
                    <a16:rowId xmlns:a16="http://schemas.microsoft.com/office/drawing/2014/main" val="1139188538"/>
                  </a:ext>
                </a:extLst>
              </a:tr>
              <a:tr h="370840">
                <a:tc>
                  <a:txBody>
                    <a:bodyPr/>
                    <a:lstStyle/>
                    <a:p>
                      <a:pPr algn="ctr"/>
                      <a:endParaRPr kumimoji="1" lang="ja-JP" altLang="en-US" dirty="0">
                        <a:latin typeface="Forte" panose="03060902040502070203" pitchFamily="66" charset="0"/>
                      </a:endParaRPr>
                    </a:p>
                  </a:txBody>
                  <a:tcPr/>
                </a:tc>
                <a:tc>
                  <a:txBody>
                    <a:bodyPr/>
                    <a:lstStyle/>
                    <a:p>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261910062"/>
                  </a:ext>
                </a:extLst>
              </a:tr>
              <a:tr h="370840">
                <a:tc>
                  <a:txBody>
                    <a:bodyPr/>
                    <a:lstStyle/>
                    <a:p>
                      <a:pPr algn="ctr"/>
                      <a:endParaRPr kumimoji="1" lang="ja-JP" altLang="en-US" dirty="0">
                        <a:latin typeface="Forte" panose="03060902040502070203" pitchFamily="66" charset="0"/>
                      </a:endParaRPr>
                    </a:p>
                  </a:txBody>
                  <a:tcPr/>
                </a:tc>
                <a:tc>
                  <a:txBody>
                    <a:bodyPr/>
                    <a:lstStyle/>
                    <a:p>
                      <a:r>
                        <a:rPr kumimoji="1" lang="en-US" altLang="ja-JP" dirty="0" smtClean="0">
                          <a:latin typeface="Forte" panose="03060902040502070203" pitchFamily="66" charset="0"/>
                        </a:rPr>
                        <a:t>in vivo</a:t>
                      </a:r>
                      <a:r>
                        <a:rPr kumimoji="1" lang="ja-JP" altLang="en-US" dirty="0" smtClean="0">
                          <a:latin typeface="UD デジタル 教科書体 NK-B" panose="02020700000000000000" pitchFamily="18" charset="-128"/>
                          <a:ea typeface="UD デジタル 教科書体 NK-B" panose="02020700000000000000" pitchFamily="18" charset="-128"/>
                        </a:rPr>
                        <a:t>ゲノム編集</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dirty="0" smtClean="0">
                          <a:latin typeface="UD デジタル 教科書体 NK-R" panose="02020400000000000000" pitchFamily="18" charset="-128"/>
                          <a:ea typeface="UD デジタル 教科書体 NK-R" panose="02020400000000000000" pitchFamily="18" charset="-128"/>
                        </a:rPr>
                        <a:t>非分裂細胞ノックイン。ヒト疾患のゲノム治療の可能性。</a:t>
                      </a:r>
                      <a:endParaRPr kumimoji="1" lang="en-US" altLang="ja-JP" dirty="0" smtClean="0">
                        <a:latin typeface="UD デジタル 教科書体 NK-R" panose="02020400000000000000" pitchFamily="18" charset="-128"/>
                        <a:ea typeface="UD デジタル 教科書体 NK-R" panose="02020400000000000000" pitchFamily="18" charset="-128"/>
                      </a:endParaRPr>
                    </a:p>
                    <a:p>
                      <a:r>
                        <a:rPr kumimoji="1" lang="ja-JP" altLang="en-US" dirty="0" smtClean="0">
                          <a:latin typeface="UD デジタル 教科書体 NK-R" panose="02020400000000000000" pitchFamily="18" charset="-128"/>
                          <a:ea typeface="UD デジタル 教科書体 NK-R" panose="02020400000000000000" pitchFamily="18" charset="-128"/>
                        </a:rPr>
                        <a:t>アデノ随伴ウイルス</a:t>
                      </a:r>
                      <a:r>
                        <a:rPr kumimoji="1" lang="en-US" altLang="ja-JP" dirty="0" smtClean="0">
                          <a:latin typeface="UD デジタル 教科書体 NK-R" panose="02020400000000000000" pitchFamily="18" charset="-128"/>
                          <a:ea typeface="UD デジタル 教科書体 NK-R" panose="02020400000000000000" pitchFamily="18" charset="-128"/>
                        </a:rPr>
                        <a:t>AAV-HDR</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4146306359"/>
                  </a:ext>
                </a:extLst>
              </a:tr>
              <a:tr h="370840">
                <a:tc>
                  <a:txBody>
                    <a:bodyPr/>
                    <a:lstStyle/>
                    <a:p>
                      <a:pPr algn="ctr"/>
                      <a:endParaRPr kumimoji="1" lang="ja-JP" altLang="en-US" dirty="0">
                        <a:latin typeface="Forte" panose="03060902040502070203" pitchFamily="66" charset="0"/>
                      </a:endParaRPr>
                    </a:p>
                  </a:txBody>
                  <a:tcPr/>
                </a:tc>
                <a:tc>
                  <a:txBody>
                    <a:bodyPr/>
                    <a:lstStyle/>
                    <a:p>
                      <a:r>
                        <a:rPr kumimoji="1" lang="ja-JP" altLang="en-US" dirty="0" smtClean="0">
                          <a:latin typeface="UD デジタル 教科書体 NK-B" panose="02020700000000000000" pitchFamily="18" charset="-128"/>
                          <a:ea typeface="UD デジタル 教科書体 NK-B" panose="02020700000000000000" pitchFamily="18" charset="-128"/>
                        </a:rPr>
                        <a:t>エピゲノム編集</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en-US" altLang="ja-JP" dirty="0" smtClean="0">
                          <a:latin typeface="UD デジタル 教科書体 NK-R" panose="02020400000000000000" pitchFamily="18" charset="-128"/>
                          <a:ea typeface="UD デジタル 教科書体 NK-R" panose="02020400000000000000" pitchFamily="18" charset="-128"/>
                        </a:rPr>
                        <a:t>DNA</a:t>
                      </a:r>
                      <a:r>
                        <a:rPr kumimoji="1" lang="ja-JP" altLang="en-US" dirty="0" smtClean="0">
                          <a:latin typeface="UD デジタル 教科書体 NK-R" panose="02020400000000000000" pitchFamily="18" charset="-128"/>
                          <a:ea typeface="UD デジタル 教科書体 NK-R" panose="02020400000000000000" pitchFamily="18" charset="-128"/>
                        </a:rPr>
                        <a:t>を切らず、置換せず</a:t>
                      </a:r>
                      <a:r>
                        <a:rPr kumimoji="1" lang="en-US" altLang="ja-JP" dirty="0" smtClean="0">
                          <a:latin typeface="UD デジタル 教科書体 NK-R" panose="02020400000000000000" pitchFamily="18" charset="-128"/>
                          <a:ea typeface="UD デジタル 教科書体 NK-R" panose="02020400000000000000" pitchFamily="18" charset="-128"/>
                        </a:rPr>
                        <a:t>DNA</a:t>
                      </a:r>
                      <a:r>
                        <a:rPr kumimoji="1" lang="ja-JP" altLang="en-US" dirty="0" smtClean="0">
                          <a:latin typeface="UD デジタル 教科書体 NK-R" panose="02020400000000000000" pitchFamily="18" charset="-128"/>
                          <a:ea typeface="UD デジタル 教科書体 NK-R" panose="02020400000000000000" pitchFamily="18" charset="-128"/>
                        </a:rPr>
                        <a:t>の発現を制御</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2671366501"/>
                  </a:ext>
                </a:extLst>
              </a:tr>
              <a:tr h="370840">
                <a:tc>
                  <a:txBody>
                    <a:bodyPr/>
                    <a:lstStyle/>
                    <a:p>
                      <a:pPr algn="ctr"/>
                      <a:endParaRPr kumimoji="1" lang="ja-JP" altLang="en-US" dirty="0">
                        <a:latin typeface="Forte" panose="03060902040502070203" pitchFamily="66" charset="0"/>
                      </a:endParaRPr>
                    </a:p>
                  </a:txBody>
                  <a:tcPr/>
                </a:tc>
                <a:tc>
                  <a:txBody>
                    <a:bodyPr/>
                    <a:lstStyle/>
                    <a:p>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578394380"/>
                  </a:ext>
                </a:extLst>
              </a:tr>
              <a:tr h="370840">
                <a:tc>
                  <a:txBody>
                    <a:bodyPr/>
                    <a:lstStyle/>
                    <a:p>
                      <a:pPr algn="ctr"/>
                      <a:endParaRPr kumimoji="1" lang="ja-JP" altLang="en-US" dirty="0">
                        <a:latin typeface="Forte" panose="03060902040502070203" pitchFamily="66" charset="0"/>
                      </a:endParaRPr>
                    </a:p>
                  </a:txBody>
                  <a:tcPr/>
                </a:tc>
                <a:tc>
                  <a:txBody>
                    <a:bodyPr/>
                    <a:lstStyle/>
                    <a:p>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1657468712"/>
                  </a:ext>
                </a:extLst>
              </a:tr>
            </a:tbl>
          </a:graphicData>
        </a:graphic>
      </p:graphicFrame>
      <p:sp>
        <p:nvSpPr>
          <p:cNvPr id="7" name="テキスト ボックス 6"/>
          <p:cNvSpPr txBox="1"/>
          <p:nvPr/>
        </p:nvSpPr>
        <p:spPr>
          <a:xfrm>
            <a:off x="3625515" y="5109410"/>
            <a:ext cx="4523874" cy="369332"/>
          </a:xfrm>
          <a:prstGeom prst="rect">
            <a:avLst/>
          </a:prstGeom>
          <a:noFill/>
        </p:spPr>
        <p:txBody>
          <a:bodyPr wrap="square" rtlCol="0">
            <a:spAutoFit/>
          </a:bodyPr>
          <a:lstStyle/>
          <a:p>
            <a:r>
              <a:rPr kumimoji="1" lang="ja-JP" altLang="en-US" dirty="0" smtClean="0"/>
              <a:t>ローカルデザリング</a:t>
            </a:r>
            <a:endParaRPr kumimoji="1" lang="ja-JP" altLang="en-US" dirty="0"/>
          </a:p>
        </p:txBody>
      </p:sp>
      <p:sp>
        <p:nvSpPr>
          <p:cNvPr id="8" name="テキスト ボックス 7"/>
          <p:cNvSpPr txBox="1"/>
          <p:nvPr/>
        </p:nvSpPr>
        <p:spPr>
          <a:xfrm>
            <a:off x="3344779" y="617621"/>
            <a:ext cx="3761874" cy="369332"/>
          </a:xfrm>
          <a:prstGeom prst="rect">
            <a:avLst/>
          </a:prstGeom>
          <a:noFill/>
        </p:spPr>
        <p:txBody>
          <a:bodyPr wrap="square" rtlCol="0">
            <a:spAutoFit/>
          </a:bodyPr>
          <a:lstStyle/>
          <a:p>
            <a:r>
              <a:rPr kumimoji="1" lang="ja-JP" altLang="en-US" dirty="0" smtClean="0"/>
              <a:t>アデノ随伴ウイルス</a:t>
            </a:r>
            <a:endParaRPr kumimoji="1" lang="ja-JP" altLang="en-US" dirty="0"/>
          </a:p>
        </p:txBody>
      </p:sp>
    </p:spTree>
    <p:extLst>
      <p:ext uri="{BB962C8B-B14F-4D97-AF65-F5344CB8AC3E}">
        <p14:creationId xmlns:p14="http://schemas.microsoft.com/office/powerpoint/2010/main" val="29281377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1.wp.com/sato-ayumi.com/wp-content/uploads/2019/10/7.png?resize=550%2C251&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138" y="287365"/>
            <a:ext cx="5238750" cy="23907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p:cNvGrpSpPr/>
          <p:nvPr/>
        </p:nvGrpSpPr>
        <p:grpSpPr>
          <a:xfrm>
            <a:off x="2202838" y="3344803"/>
            <a:ext cx="6941162" cy="3278833"/>
            <a:chOff x="2202838" y="3344803"/>
            <a:chExt cx="6941162" cy="3278833"/>
          </a:xfrm>
        </p:grpSpPr>
        <p:pic>
          <p:nvPicPr>
            <p:cNvPr id="1028" name="Picture 4" descr="https://ruo.mbl.co.jp/bio/product/epigenome/images/inosine-edit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838" y="3344803"/>
              <a:ext cx="6324600" cy="304800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3048000" y="6392804"/>
              <a:ext cx="6096000" cy="230832"/>
            </a:xfrm>
            <a:prstGeom prst="rect">
              <a:avLst/>
            </a:prstGeom>
          </p:spPr>
          <p:txBody>
            <a:bodyPr>
              <a:spAutoFit/>
            </a:bodyPr>
            <a:lstStyle/>
            <a:p>
              <a:pPr algn="ctr"/>
              <a:r>
                <a:rPr lang="ja-JP" altLang="en-US" sz="900" dirty="0" smtClean="0">
                  <a:latin typeface="Meiryo UI" panose="020B0604030504040204" pitchFamily="50" charset="-128"/>
                  <a:ea typeface="Meiryo UI" panose="020B0604030504040204" pitchFamily="50" charset="-128"/>
                </a:rPr>
                <a:t>（出典）</a:t>
              </a:r>
              <a:r>
                <a:rPr lang="en-US" altLang="ja-JP" sz="900" dirty="0" smtClean="0">
                  <a:latin typeface="Meiryo UI" panose="020B0604030504040204" pitchFamily="50" charset="-128"/>
                  <a:ea typeface="Meiryo UI" panose="020B0604030504040204" pitchFamily="50" charset="-128"/>
                </a:rPr>
                <a:t>https</a:t>
              </a:r>
              <a:r>
                <a:rPr lang="en-US" altLang="ja-JP" sz="900" dirty="0">
                  <a:latin typeface="Meiryo UI" panose="020B0604030504040204" pitchFamily="50" charset="-128"/>
                  <a:ea typeface="Meiryo UI" panose="020B0604030504040204" pitchFamily="50" charset="-128"/>
                </a:rPr>
                <a:t>://ruo.mbl.co.jp/bio/product/epigenetics/article/RNA-modification.html</a:t>
              </a:r>
              <a:endParaRPr lang="ja-JP" altLang="en-US" sz="9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542515" y="4101219"/>
              <a:ext cx="1119612" cy="338554"/>
            </a:xfrm>
            <a:prstGeom prst="rect">
              <a:avLst/>
            </a:prstGeom>
            <a:noFill/>
          </p:spPr>
          <p:txBody>
            <a:bodyPr wrap="square" rtlCol="0">
              <a:spAutoFit/>
            </a:bodyPr>
            <a:lstStyle/>
            <a:p>
              <a:r>
                <a:rPr kumimoji="1" lang="ja-JP" altLang="en-US" sz="1600" dirty="0" smtClean="0">
                  <a:solidFill>
                    <a:srgbClr val="C00000"/>
                  </a:solidFill>
                  <a:latin typeface="UD デジタル 教科書体 NK-B" panose="02020700000000000000" pitchFamily="18" charset="-128"/>
                  <a:ea typeface="UD デジタル 教科書体 NK-B" panose="02020700000000000000" pitchFamily="18" charset="-128"/>
                </a:rPr>
                <a:t>アデノシン</a:t>
              </a:r>
              <a:endPar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p:cNvSpPr txBox="1"/>
            <p:nvPr/>
          </p:nvSpPr>
          <p:spPr>
            <a:xfrm>
              <a:off x="4466118" y="4101219"/>
              <a:ext cx="1119612" cy="338554"/>
            </a:xfrm>
            <a:prstGeom prst="rect">
              <a:avLst/>
            </a:prstGeom>
            <a:noFill/>
          </p:spPr>
          <p:txBody>
            <a:bodyPr wrap="square" rtlCol="0">
              <a:spAutoFit/>
            </a:bodyPr>
            <a:lstStyle/>
            <a:p>
              <a:pPr algn="ctr"/>
              <a:r>
                <a:rPr kumimoji="1" lang="ja-JP" altLang="en-US" sz="1600" dirty="0" smtClean="0">
                  <a:solidFill>
                    <a:srgbClr val="C00000"/>
                  </a:solidFill>
                  <a:latin typeface="UD デジタル 教科書体 NK-B" panose="02020700000000000000" pitchFamily="18" charset="-128"/>
                  <a:ea typeface="UD デジタル 教科書体 NK-B" panose="02020700000000000000" pitchFamily="18" charset="-128"/>
                </a:rPr>
                <a:t>イノシン</a:t>
              </a:r>
              <a:endPar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8" name="テキスト ボックス 7"/>
            <p:cNvSpPr txBox="1"/>
            <p:nvPr/>
          </p:nvSpPr>
          <p:spPr>
            <a:xfrm>
              <a:off x="6864901" y="4101219"/>
              <a:ext cx="1119612" cy="338554"/>
            </a:xfrm>
            <a:prstGeom prst="rect">
              <a:avLst/>
            </a:prstGeom>
            <a:noFill/>
          </p:spPr>
          <p:txBody>
            <a:bodyPr wrap="square" rtlCol="0">
              <a:spAutoFit/>
            </a:bodyPr>
            <a:lstStyle/>
            <a:p>
              <a:pPr algn="ctr"/>
              <a:r>
                <a:rPr kumimoji="1" lang="ja-JP" altLang="en-US" sz="1600" dirty="0" smtClean="0">
                  <a:solidFill>
                    <a:srgbClr val="C00000"/>
                  </a:solidFill>
                  <a:latin typeface="UD デジタル 教科書体 NK-B" panose="02020700000000000000" pitchFamily="18" charset="-128"/>
                  <a:ea typeface="UD デジタル 教科書体 NK-B" panose="02020700000000000000" pitchFamily="18" charset="-128"/>
                </a:rPr>
                <a:t>グア</a:t>
              </a:r>
              <a:r>
                <a:rPr lang="ja-JP" altLang="en-US" sz="1600" dirty="0" smtClean="0">
                  <a:solidFill>
                    <a:srgbClr val="C00000"/>
                  </a:solidFill>
                  <a:latin typeface="UD デジタル 教科書体 NK-B" panose="02020700000000000000" pitchFamily="18" charset="-128"/>
                  <a:ea typeface="UD デジタル 教科書体 NK-B" panose="02020700000000000000" pitchFamily="18" charset="-128"/>
                </a:rPr>
                <a:t>ノ</a:t>
              </a:r>
              <a:r>
                <a:rPr kumimoji="1" lang="ja-JP" altLang="en-US" sz="1600" dirty="0" smtClean="0">
                  <a:solidFill>
                    <a:srgbClr val="C00000"/>
                  </a:solidFill>
                  <a:latin typeface="UD デジタル 教科書体 NK-B" panose="02020700000000000000" pitchFamily="18" charset="-128"/>
                  <a:ea typeface="UD デジタル 教科書体 NK-B" panose="02020700000000000000" pitchFamily="18" charset="-128"/>
                </a:rPr>
                <a:t>シン</a:t>
              </a:r>
              <a:endPar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endParaRPr>
            </a:p>
          </p:txBody>
        </p:sp>
      </p:grpSp>
    </p:spTree>
    <p:extLst>
      <p:ext uri="{BB962C8B-B14F-4D97-AF65-F5344CB8AC3E}">
        <p14:creationId xmlns:p14="http://schemas.microsoft.com/office/powerpoint/2010/main" val="2277930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3108110" y="197836"/>
            <a:ext cx="5857875" cy="1552575"/>
          </a:xfrm>
          <a:prstGeom prst="rect">
            <a:avLst/>
          </a:prstGeom>
        </p:spPr>
      </p:pic>
      <p:sp>
        <p:nvSpPr>
          <p:cNvPr id="4" name="角丸四角形 3"/>
          <p:cNvSpPr/>
          <p:nvPr/>
        </p:nvSpPr>
        <p:spPr>
          <a:xfrm>
            <a:off x="1033612" y="3429000"/>
            <a:ext cx="1190604" cy="1635234"/>
          </a:xfrm>
          <a:prstGeom prst="roundRect">
            <a:avLst>
              <a:gd name="adj" fmla="val 118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3"/>
          <a:stretch>
            <a:fillRect/>
          </a:stretch>
        </p:blipFill>
        <p:spPr>
          <a:xfrm>
            <a:off x="3127160" y="1750411"/>
            <a:ext cx="5838825" cy="1543050"/>
          </a:xfrm>
          <a:prstGeom prst="rect">
            <a:avLst/>
          </a:prstGeom>
        </p:spPr>
      </p:pic>
      <p:cxnSp>
        <p:nvCxnSpPr>
          <p:cNvPr id="6" name="直線矢印コネクタ 5"/>
          <p:cNvCxnSpPr/>
          <p:nvPr/>
        </p:nvCxnSpPr>
        <p:spPr>
          <a:xfrm>
            <a:off x="4283676" y="2447795"/>
            <a:ext cx="74964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6311900" y="2447795"/>
            <a:ext cx="1159819"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 name="角丸四角形 4"/>
          <p:cNvSpPr/>
          <p:nvPr/>
        </p:nvSpPr>
        <p:spPr>
          <a:xfrm>
            <a:off x="3550508" y="4867814"/>
            <a:ext cx="2215978" cy="576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アデノシン・デアミナーゼが</a:t>
            </a:r>
            <a:endParaRPr kumimoji="1" lang="ja-JP" altLang="en-US" dirty="0"/>
          </a:p>
        </p:txBody>
      </p:sp>
      <p:sp>
        <p:nvSpPr>
          <p:cNvPr id="7" name="テキスト ボックス 6"/>
          <p:cNvSpPr txBox="1"/>
          <p:nvPr/>
        </p:nvSpPr>
        <p:spPr>
          <a:xfrm>
            <a:off x="4132133" y="1937730"/>
            <a:ext cx="934137" cy="400110"/>
          </a:xfrm>
          <a:prstGeom prst="rect">
            <a:avLst/>
          </a:prstGeom>
          <a:noFill/>
        </p:spPr>
        <p:txBody>
          <a:bodyPr wrap="square" rtlCol="0">
            <a:spAutoFit/>
          </a:bodyPr>
          <a:lstStyle/>
          <a:p>
            <a:pPr algn="ctr"/>
            <a:r>
              <a:rPr kumimoji="1" lang="en-US" altLang="ja-JP" sz="2000" dirty="0" smtClean="0">
                <a:solidFill>
                  <a:srgbClr val="C00000"/>
                </a:solidFill>
                <a:latin typeface="72 Black" panose="020B0A04030603020204" pitchFamily="34" charset="0"/>
                <a:cs typeface="72 Black" panose="020B0A04030603020204" pitchFamily="34" charset="0"/>
              </a:rPr>
              <a:t>A</a:t>
            </a:r>
            <a:r>
              <a:rPr kumimoji="1" lang="ja-JP" altLang="en-US" sz="2000" dirty="0" smtClean="0">
                <a:solidFill>
                  <a:srgbClr val="C00000"/>
                </a:solidFill>
                <a:latin typeface="72 Black" panose="020B0A04030603020204" pitchFamily="34" charset="0"/>
                <a:cs typeface="72 Black" panose="020B0A04030603020204" pitchFamily="34" charset="0"/>
              </a:rPr>
              <a:t>→</a:t>
            </a:r>
            <a:r>
              <a:rPr kumimoji="1" lang="en-US" altLang="ja-JP" sz="2000" dirty="0" smtClean="0">
                <a:solidFill>
                  <a:srgbClr val="C00000"/>
                </a:solidFill>
                <a:latin typeface="72 Black" panose="020B0A04030603020204" pitchFamily="34" charset="0"/>
                <a:cs typeface="72 Black" panose="020B0A04030603020204" pitchFamily="34" charset="0"/>
              </a:rPr>
              <a:t>I</a:t>
            </a:r>
            <a:endParaRPr kumimoji="1" lang="ja-JP" altLang="en-US" sz="2000" dirty="0">
              <a:solidFill>
                <a:srgbClr val="C00000"/>
              </a:solidFill>
              <a:latin typeface="72 Black" panose="020B0A04030603020204" pitchFamily="34" charset="0"/>
              <a:cs typeface="72 Black" panose="020B0A04030603020204" pitchFamily="34" charset="0"/>
            </a:endParaRPr>
          </a:p>
        </p:txBody>
      </p:sp>
      <p:sp>
        <p:nvSpPr>
          <p:cNvPr id="15" name="テキスト ボックス 14"/>
          <p:cNvSpPr txBox="1"/>
          <p:nvPr/>
        </p:nvSpPr>
        <p:spPr>
          <a:xfrm>
            <a:off x="6537582" y="3877675"/>
            <a:ext cx="2054483" cy="646331"/>
          </a:xfrm>
          <a:prstGeom prst="rect">
            <a:avLst/>
          </a:prstGeom>
          <a:noFill/>
        </p:spPr>
        <p:txBody>
          <a:bodyPr wrap="square" rtlCol="0">
            <a:spAutoFit/>
          </a:bodyPr>
          <a:lstStyle/>
          <a:p>
            <a:pPr algn="ctr"/>
            <a:r>
              <a:rPr kumimoji="1" lang="en-US" altLang="ja-JP" dirty="0" smtClean="0">
                <a:solidFill>
                  <a:srgbClr val="C00000"/>
                </a:solidFill>
                <a:latin typeface="72 Black" panose="020B0A04030603020204" pitchFamily="34" charset="0"/>
                <a:cs typeface="72 Black" panose="020B0A04030603020204" pitchFamily="34" charset="0"/>
              </a:rPr>
              <a:t>I</a:t>
            </a:r>
            <a:r>
              <a:rPr kumimoji="1" lang="ja-JP" altLang="en-US" dirty="0" smtClean="0">
                <a:solidFill>
                  <a:srgbClr val="C00000"/>
                </a:solidFill>
                <a:latin typeface="72 Black" panose="020B0A04030603020204" pitchFamily="34" charset="0"/>
                <a:cs typeface="72 Black" panose="020B0A04030603020204" pitchFamily="34" charset="0"/>
              </a:rPr>
              <a:t>→</a:t>
            </a:r>
            <a:r>
              <a:rPr kumimoji="1" lang="en-US" altLang="ja-JP" dirty="0" smtClean="0">
                <a:solidFill>
                  <a:srgbClr val="C00000"/>
                </a:solidFill>
                <a:latin typeface="72 Black" panose="020B0A04030603020204" pitchFamily="34" charset="0"/>
                <a:cs typeface="72 Black" panose="020B0A04030603020204" pitchFamily="34" charset="0"/>
              </a:rPr>
              <a:t>G</a:t>
            </a:r>
            <a:r>
              <a:rPr kumimoji="1" lang="ja-JP" altLang="en-US" dirty="0" smtClean="0">
                <a:solidFill>
                  <a:srgbClr val="C00000"/>
                </a:solidFill>
                <a:latin typeface="72 Black" panose="020B0A04030603020204" pitchFamily="34" charset="0"/>
                <a:cs typeface="72 Black" panose="020B0A04030603020204" pitchFamily="34" charset="0"/>
              </a:rPr>
              <a:t>として翻訳され</a:t>
            </a:r>
            <a:r>
              <a:rPr kumimoji="1" lang="ja-JP" altLang="en-US" dirty="0" err="1" smtClean="0">
                <a:solidFill>
                  <a:srgbClr val="C00000"/>
                </a:solidFill>
                <a:latin typeface="72 Black" panose="020B0A04030603020204" pitchFamily="34" charset="0"/>
                <a:cs typeface="72 Black" panose="020B0A04030603020204" pitchFamily="34" charset="0"/>
              </a:rPr>
              <a:t>う</a:t>
            </a:r>
            <a:endParaRPr kumimoji="1" lang="ja-JP" altLang="en-US" dirty="0">
              <a:solidFill>
                <a:srgbClr val="C0000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3826519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901442" y="709691"/>
            <a:ext cx="9651443" cy="5266068"/>
          </a:xfrm>
          <a:prstGeom prst="rect">
            <a:avLst/>
          </a:prstGeom>
        </p:spPr>
      </p:pic>
    </p:spTree>
    <p:extLst>
      <p:ext uri="{BB962C8B-B14F-4D97-AF65-F5344CB8AC3E}">
        <p14:creationId xmlns:p14="http://schemas.microsoft.com/office/powerpoint/2010/main" val="36397862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4">
            <a:extLst>
              <a:ext uri="{FF2B5EF4-FFF2-40B4-BE49-F238E27FC236}">
                <a16:creationId xmlns:a16="http://schemas.microsoft.com/office/drawing/2014/main" id="{FA527A5C-CD4D-4ED4-9963-AD4D694DF478}"/>
              </a:ext>
            </a:extLst>
          </p:cNvPr>
          <p:cNvGraphicFramePr>
            <a:graphicFrameLocks noGrp="1"/>
          </p:cNvGraphicFramePr>
          <p:nvPr>
            <p:extLst>
              <p:ext uri="{D42A27DB-BD31-4B8C-83A1-F6EECF244321}">
                <p14:modId xmlns:p14="http://schemas.microsoft.com/office/powerpoint/2010/main" val="879388938"/>
              </p:ext>
            </p:extLst>
          </p:nvPr>
        </p:nvGraphicFramePr>
        <p:xfrm>
          <a:off x="699715" y="1626115"/>
          <a:ext cx="10980750" cy="3484880"/>
        </p:xfrm>
        <a:graphic>
          <a:graphicData uri="http://schemas.openxmlformats.org/drawingml/2006/table">
            <a:tbl>
              <a:tblPr firstRow="1" bandRow="1">
                <a:tableStyleId>{7DF18680-E054-41AD-8BC1-D1AEF772440D}</a:tableStyleId>
              </a:tblPr>
              <a:tblGrid>
                <a:gridCol w="606328">
                  <a:extLst>
                    <a:ext uri="{9D8B030D-6E8A-4147-A177-3AD203B41FA5}">
                      <a16:colId xmlns:a16="http://schemas.microsoft.com/office/drawing/2014/main" val="2508932457"/>
                    </a:ext>
                  </a:extLst>
                </a:gridCol>
                <a:gridCol w="2240239">
                  <a:extLst>
                    <a:ext uri="{9D8B030D-6E8A-4147-A177-3AD203B41FA5}">
                      <a16:colId xmlns:a16="http://schemas.microsoft.com/office/drawing/2014/main" val="2796341273"/>
                    </a:ext>
                  </a:extLst>
                </a:gridCol>
                <a:gridCol w="1940118">
                  <a:extLst>
                    <a:ext uri="{9D8B030D-6E8A-4147-A177-3AD203B41FA5}">
                      <a16:colId xmlns:a16="http://schemas.microsoft.com/office/drawing/2014/main" val="652870685"/>
                    </a:ext>
                  </a:extLst>
                </a:gridCol>
                <a:gridCol w="6194065">
                  <a:extLst>
                    <a:ext uri="{9D8B030D-6E8A-4147-A177-3AD203B41FA5}">
                      <a16:colId xmlns:a16="http://schemas.microsoft.com/office/drawing/2014/main" val="4123753116"/>
                    </a:ext>
                  </a:extLst>
                </a:gridCol>
              </a:tblGrid>
              <a:tr h="370840">
                <a:tc>
                  <a:txBody>
                    <a:bodyPr/>
                    <a:lstStyle/>
                    <a:p>
                      <a:pPr algn="ctr"/>
                      <a:r>
                        <a:rPr kumimoji="1" lang="en-US" altLang="ja-JP" sz="1600" b="1" dirty="0">
                          <a:latin typeface="Meiryo UI" panose="020B0604030504040204" pitchFamily="50" charset="-128"/>
                          <a:ea typeface="Meiryo UI" panose="020B0604030504040204" pitchFamily="50" charset="-128"/>
                        </a:rPr>
                        <a:t>No.</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600" b="1" dirty="0">
                          <a:latin typeface="Meiryo UI" panose="020B0604030504040204" pitchFamily="50" charset="-128"/>
                          <a:ea typeface="Meiryo UI" panose="020B0604030504040204" pitchFamily="50" charset="-128"/>
                        </a:rPr>
                        <a:t>技術</a:t>
                      </a:r>
                    </a:p>
                  </a:txBody>
                  <a:tcPr anchor="ctr"/>
                </a:tc>
                <a:tc>
                  <a:txBody>
                    <a:bodyPr/>
                    <a:lstStyle/>
                    <a:p>
                      <a:pPr algn="ctr"/>
                      <a:r>
                        <a:rPr kumimoji="1" lang="ja-JP" altLang="en-US" sz="1600" b="1" dirty="0">
                          <a:latin typeface="Meiryo UI" panose="020B0604030504040204" pitchFamily="50" charset="-128"/>
                          <a:ea typeface="Meiryo UI" panose="020B0604030504040204" pitchFamily="50" charset="-128"/>
                        </a:rPr>
                        <a:t>手法</a:t>
                      </a:r>
                    </a:p>
                  </a:txBody>
                  <a:tcPr anchor="ctr"/>
                </a:tc>
                <a:tc>
                  <a:txBody>
                    <a:bodyPr/>
                    <a:lstStyle/>
                    <a:p>
                      <a:pPr algn="ctr"/>
                      <a:r>
                        <a:rPr kumimoji="1" lang="ja-JP" altLang="en-US" sz="1600" b="1" dirty="0">
                          <a:latin typeface="Meiryo UI" panose="020B0604030504040204" pitchFamily="50" charset="-128"/>
                          <a:ea typeface="Meiryo UI" panose="020B0604030504040204" pitchFamily="50" charset="-128"/>
                        </a:rPr>
                        <a:t>概要</a:t>
                      </a:r>
                    </a:p>
                  </a:txBody>
                  <a:tcPr anchor="ctr"/>
                </a:tc>
                <a:extLst>
                  <a:ext uri="{0D108BD9-81ED-4DB2-BD59-A6C34878D82A}">
                    <a16:rowId xmlns:a16="http://schemas.microsoft.com/office/drawing/2014/main" val="3602669037"/>
                  </a:ext>
                </a:extLst>
              </a:tr>
              <a:tr h="370840">
                <a:tc>
                  <a:txBody>
                    <a:bodyPr/>
                    <a:lstStyle/>
                    <a:p>
                      <a:pPr algn="ctr"/>
                      <a:r>
                        <a:rPr kumimoji="1" lang="en-US" altLang="ja-JP" sz="1600" b="1" dirty="0">
                          <a:latin typeface="Meiryo UI" panose="020B0604030504040204" pitchFamily="50" charset="-128"/>
                          <a:ea typeface="Meiryo UI" panose="020B0604030504040204" pitchFamily="50" charset="-128"/>
                        </a:rPr>
                        <a:t>1</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600" b="1" dirty="0">
                          <a:latin typeface="Meiryo UI" panose="020B0604030504040204" pitchFamily="50" charset="-128"/>
                          <a:ea typeface="Meiryo UI" panose="020B0604030504040204" pitchFamily="50" charset="-128"/>
                        </a:rPr>
                        <a:t>ゲノム精密編集</a:t>
                      </a:r>
                    </a:p>
                  </a:txBody>
                  <a:tcPr anchor="ctr"/>
                </a:tc>
                <a:tc>
                  <a:txBody>
                    <a:bodyPr/>
                    <a:lstStyle/>
                    <a:p>
                      <a:pPr algn="ctr"/>
                      <a:r>
                        <a:rPr kumimoji="1" lang="en-US" altLang="ja-JP" sz="1600" b="1" dirty="0" smtClean="0">
                          <a:latin typeface="Meiryo UI" panose="020B0604030504040204" pitchFamily="50" charset="-128"/>
                          <a:ea typeface="Meiryo UI" panose="020B0604030504040204" pitchFamily="50" charset="-128"/>
                        </a:rPr>
                        <a:t>Prime</a:t>
                      </a:r>
                      <a:r>
                        <a:rPr kumimoji="1" lang="ja-JP" altLang="en-US" sz="1600" b="1" dirty="0" smtClean="0">
                          <a:latin typeface="Meiryo UI" panose="020B0604030504040204" pitchFamily="50" charset="-128"/>
                          <a:ea typeface="Meiryo UI" panose="020B0604030504040204" pitchFamily="50" charset="-128"/>
                        </a:rPr>
                        <a:t> </a:t>
                      </a:r>
                      <a:r>
                        <a:rPr kumimoji="1" lang="en-US" altLang="ja-JP" sz="1600" b="1" dirty="0" smtClean="0">
                          <a:latin typeface="Meiryo UI" panose="020B0604030504040204" pitchFamily="50" charset="-128"/>
                          <a:ea typeface="Meiryo UI" panose="020B0604030504040204" pitchFamily="50" charset="-128"/>
                        </a:rPr>
                        <a:t>Editor</a:t>
                      </a:r>
                      <a:endParaRPr kumimoji="1" lang="en-US" altLang="ja-JP" sz="1600" b="1" dirty="0">
                        <a:latin typeface="Meiryo UI" panose="020B0604030504040204" pitchFamily="50" charset="-128"/>
                        <a:ea typeface="Meiryo UI" panose="020B0604030504040204" pitchFamily="50" charset="-128"/>
                      </a:endParaRPr>
                    </a:p>
                  </a:txBody>
                  <a:tcPr anchor="ctr"/>
                </a:tc>
                <a:tc>
                  <a:txBody>
                    <a:bodyPr/>
                    <a:lstStyle/>
                    <a:p>
                      <a:pPr algn="l"/>
                      <a:endParaRPr kumimoji="1" lang="ja-JP" altLang="en-US" sz="1400" b="1">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401918101"/>
                  </a:ext>
                </a:extLst>
              </a:tr>
              <a:tr h="370840">
                <a:tc>
                  <a:txBody>
                    <a:bodyPr/>
                    <a:lstStyle/>
                    <a:p>
                      <a:pPr algn="ctr"/>
                      <a:r>
                        <a:rPr kumimoji="1" lang="en-US" altLang="ja-JP" sz="1600" b="1" dirty="0">
                          <a:latin typeface="Meiryo UI" panose="020B0604030504040204" pitchFamily="50" charset="-128"/>
                          <a:ea typeface="Meiryo UI" panose="020B0604030504040204" pitchFamily="50" charset="-128"/>
                        </a:rPr>
                        <a:t>2</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600" b="1" dirty="0">
                          <a:latin typeface="Meiryo UI" panose="020B0604030504040204" pitchFamily="50" charset="-128"/>
                          <a:ea typeface="Meiryo UI" panose="020B0604030504040204" pitchFamily="50" charset="-128"/>
                        </a:rPr>
                        <a:t>RNA</a:t>
                      </a:r>
                      <a:r>
                        <a:rPr kumimoji="1" lang="ja-JP" altLang="en-US" sz="1600" b="1" dirty="0">
                          <a:latin typeface="Meiryo UI" panose="020B0604030504040204" pitchFamily="50" charset="-128"/>
                          <a:ea typeface="Meiryo UI" panose="020B0604030504040204" pitchFamily="50" charset="-128"/>
                        </a:rPr>
                        <a:t>編集</a:t>
                      </a:r>
                    </a:p>
                  </a:txBody>
                  <a:tcPr anchor="ctr"/>
                </a:tc>
                <a:tc>
                  <a:txBody>
                    <a:bodyPr/>
                    <a:lstStyle/>
                    <a:p>
                      <a:pPr algn="ctr"/>
                      <a:r>
                        <a:rPr kumimoji="1" lang="ja-JP" altLang="en-US" sz="1600" b="1" dirty="0">
                          <a:latin typeface="Meiryo UI" panose="020B0604030504040204" pitchFamily="50" charset="-128"/>
                          <a:ea typeface="Meiryo UI" panose="020B0604030504040204" pitchFamily="50" charset="-128"/>
                        </a:rPr>
                        <a:t>一塩基編集</a:t>
                      </a:r>
                    </a:p>
                  </a:txBody>
                  <a:tcPr anchor="ctr"/>
                </a:tc>
                <a:tc>
                  <a:txBody>
                    <a:bodyPr/>
                    <a:lstStyle/>
                    <a:p>
                      <a:pPr algn="l"/>
                      <a:endParaRPr kumimoji="1" lang="ja-JP" altLang="en-US" sz="1400" b="1">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055194282"/>
                  </a:ext>
                </a:extLst>
              </a:tr>
              <a:tr h="370840">
                <a:tc>
                  <a:txBody>
                    <a:bodyPr/>
                    <a:lstStyle/>
                    <a:p>
                      <a:pPr algn="ctr"/>
                      <a:r>
                        <a:rPr kumimoji="1" lang="en-US" altLang="ja-JP" sz="1600" b="1" dirty="0">
                          <a:latin typeface="Meiryo UI" panose="020B0604030504040204" pitchFamily="50" charset="-128"/>
                          <a:ea typeface="Meiryo UI" panose="020B0604030504040204" pitchFamily="50" charset="-128"/>
                        </a:rPr>
                        <a:t>3</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600" b="1" dirty="0">
                          <a:latin typeface="Meiryo UI" panose="020B0604030504040204" pitchFamily="50" charset="-128"/>
                          <a:ea typeface="Meiryo UI" panose="020B0604030504040204" pitchFamily="50" charset="-128"/>
                        </a:rPr>
                        <a:t>ミトコンドリア</a:t>
                      </a:r>
                      <a:r>
                        <a:rPr kumimoji="1" lang="en-US" altLang="ja-JP" sz="1600" b="1" dirty="0">
                          <a:latin typeface="Meiryo UI" panose="020B0604030504040204" pitchFamily="50" charset="-128"/>
                          <a:ea typeface="Meiryo UI" panose="020B0604030504040204" pitchFamily="50" charset="-128"/>
                        </a:rPr>
                        <a:t>DNA</a:t>
                      </a:r>
                      <a:r>
                        <a:rPr kumimoji="1" lang="ja-JP" altLang="en-US" sz="1600" b="1" dirty="0">
                          <a:latin typeface="Meiryo UI" panose="020B0604030504040204" pitchFamily="50" charset="-128"/>
                          <a:ea typeface="Meiryo UI" panose="020B0604030504040204" pitchFamily="50" charset="-128"/>
                        </a:rPr>
                        <a:t>編集</a:t>
                      </a:r>
                    </a:p>
                  </a:txBody>
                  <a:tcPr anchor="ctr"/>
                </a:tc>
                <a:tc>
                  <a:txBody>
                    <a:bodyPr/>
                    <a:lstStyle/>
                    <a:p>
                      <a:pPr algn="ctr"/>
                      <a:r>
                        <a:rPr kumimoji="1" lang="ja-JP" altLang="en-US" sz="1600" b="1" dirty="0" smtClean="0">
                          <a:latin typeface="Meiryo UI" panose="020B0604030504040204" pitchFamily="50" charset="-128"/>
                          <a:ea typeface="Meiryo UI" panose="020B0604030504040204" pitchFamily="50" charset="-128"/>
                        </a:rPr>
                        <a:t>一塩基編集</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endParaRPr kumimoji="1" lang="ja-JP" altLang="en-US" sz="1400" b="1">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552056623"/>
                  </a:ext>
                </a:extLst>
              </a:tr>
              <a:tr h="387351">
                <a:tc>
                  <a:txBody>
                    <a:bodyPr/>
                    <a:lstStyle/>
                    <a:p>
                      <a:pPr algn="ctr"/>
                      <a:r>
                        <a:rPr kumimoji="1" lang="en-US" altLang="ja-JP" sz="1600" b="1" dirty="0">
                          <a:latin typeface="Meiryo UI" panose="020B0604030504040204" pitchFamily="50" charset="-128"/>
                          <a:ea typeface="Meiryo UI" panose="020B0604030504040204" pitchFamily="50" charset="-128"/>
                        </a:rPr>
                        <a:t>4</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600" b="1" dirty="0">
                          <a:latin typeface="Meiryo UI" panose="020B0604030504040204" pitchFamily="50" charset="-128"/>
                          <a:ea typeface="Meiryo UI" panose="020B0604030504040204" pitchFamily="50" charset="-128"/>
                        </a:rPr>
                        <a:t>エピゲノム編集</a:t>
                      </a:r>
                    </a:p>
                  </a:txBody>
                  <a:tcPr anchor="ctr"/>
                </a:tc>
                <a:tc>
                  <a:txBody>
                    <a:bodyPr/>
                    <a:lstStyle/>
                    <a:p>
                      <a:pPr algn="ct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400" b="1" dirty="0" smtClean="0">
                          <a:latin typeface="Meiryo UI" panose="020B0604030504040204" pitchFamily="50" charset="-128"/>
                          <a:ea typeface="Meiryo UI" panose="020B0604030504040204" pitchFamily="50" charset="-128"/>
                        </a:rPr>
                        <a:t>エピゲノム編集は、ゲノム編集のように「切断」したり「書換え」したりせずに、特定の遺伝子の機能を意図的に発現させるなどの制御をおこなう技術。</a:t>
                      </a:r>
                      <a:endParaRPr kumimoji="1" lang="ja-JP" altLang="en-US" sz="14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993142687"/>
                  </a:ext>
                </a:extLst>
              </a:tr>
              <a:tr h="370840">
                <a:tc>
                  <a:txBody>
                    <a:bodyPr/>
                    <a:lstStyle/>
                    <a:p>
                      <a:pPr algn="ctr"/>
                      <a:r>
                        <a:rPr kumimoji="1" lang="en-US" altLang="ja-JP" sz="1600" b="1" dirty="0">
                          <a:latin typeface="Meiryo UI" panose="020B0604030504040204" pitchFamily="50" charset="-128"/>
                          <a:ea typeface="Meiryo UI" panose="020B0604030504040204" pitchFamily="50" charset="-128"/>
                        </a:rPr>
                        <a:t>5</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ct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endParaRPr kumimoji="1" lang="ja-JP" altLang="en-US" sz="14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673638211"/>
                  </a:ext>
                </a:extLst>
              </a:tr>
              <a:tr h="370840">
                <a:tc>
                  <a:txBody>
                    <a:bodyPr/>
                    <a:lstStyle/>
                    <a:p>
                      <a:pPr algn="ctr"/>
                      <a:r>
                        <a:rPr kumimoji="1" lang="en-US" altLang="ja-JP" sz="1600" b="1" dirty="0">
                          <a:latin typeface="Meiryo UI" panose="020B0604030504040204" pitchFamily="50" charset="-128"/>
                          <a:ea typeface="Meiryo UI" panose="020B0604030504040204" pitchFamily="50" charset="-128"/>
                        </a:rPr>
                        <a:t>6</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600" b="1" dirty="0">
                          <a:latin typeface="Meiryo UI" panose="020B0604030504040204" pitchFamily="50" charset="-128"/>
                          <a:ea typeface="Meiryo UI" panose="020B0604030504040204" pitchFamily="50" charset="-128"/>
                        </a:rPr>
                        <a:t>ローカルデザリング</a:t>
                      </a:r>
                    </a:p>
                  </a:txBody>
                  <a:tcPr anchor="ctr"/>
                </a:tc>
                <a:tc>
                  <a:txBody>
                    <a:bodyPr/>
                    <a:lstStyle/>
                    <a:p>
                      <a:pPr algn="ct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endParaRPr kumimoji="1" lang="ja-JP" altLang="en-US" sz="14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4123546361"/>
                  </a:ext>
                </a:extLst>
              </a:tr>
              <a:tr h="370840">
                <a:tc>
                  <a:txBody>
                    <a:bodyPr/>
                    <a:lstStyle/>
                    <a:p>
                      <a:pPr algn="ctr"/>
                      <a:r>
                        <a:rPr kumimoji="1" lang="en-US" altLang="ja-JP" sz="1600" b="1" dirty="0">
                          <a:latin typeface="Meiryo UI" panose="020B0604030504040204" pitchFamily="50" charset="-128"/>
                          <a:ea typeface="Meiryo UI" panose="020B0604030504040204" pitchFamily="50" charset="-128"/>
                        </a:rPr>
                        <a:t>7</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600" b="1" dirty="0">
                          <a:latin typeface="Meiryo UI" panose="020B0604030504040204" pitchFamily="50" charset="-128"/>
                          <a:ea typeface="Meiryo UI" panose="020B0604030504040204" pitchFamily="50" charset="-128"/>
                        </a:rPr>
                        <a:t>ゲノムストレージ</a:t>
                      </a:r>
                    </a:p>
                  </a:txBody>
                  <a:tcPr anchor="ctr"/>
                </a:tc>
                <a:tc>
                  <a:txBody>
                    <a:bodyPr/>
                    <a:lstStyle/>
                    <a:p>
                      <a:pPr algn="ct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endParaRPr kumimoji="1" lang="ja-JP" altLang="en-US" sz="14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842157206"/>
                  </a:ext>
                </a:extLst>
              </a:tr>
              <a:tr h="370840">
                <a:tc>
                  <a:txBody>
                    <a:bodyPr/>
                    <a:lstStyle/>
                    <a:p>
                      <a:pPr algn="ctr"/>
                      <a:r>
                        <a:rPr kumimoji="1" lang="en-US" altLang="ja-JP" sz="1600" b="1" dirty="0">
                          <a:latin typeface="Meiryo UI" panose="020B0604030504040204" pitchFamily="50" charset="-128"/>
                          <a:ea typeface="Meiryo UI" panose="020B0604030504040204" pitchFamily="50" charset="-128"/>
                        </a:rPr>
                        <a:t>8</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600" b="1" dirty="0">
                          <a:latin typeface="Meiryo UI" panose="020B0604030504040204" pitchFamily="50" charset="-128"/>
                          <a:ea typeface="Meiryo UI" panose="020B0604030504040204" pitchFamily="50" charset="-128"/>
                        </a:rPr>
                        <a:t>CRISPR</a:t>
                      </a:r>
                      <a:r>
                        <a:rPr kumimoji="1" lang="ja-JP" altLang="en-US" sz="1600" b="1" dirty="0">
                          <a:latin typeface="Meiryo UI" panose="020B0604030504040204" pitchFamily="50" charset="-128"/>
                          <a:ea typeface="Meiryo UI" panose="020B0604030504040204" pitchFamily="50" charset="-128"/>
                        </a:rPr>
                        <a:t>診断技術</a:t>
                      </a:r>
                    </a:p>
                  </a:txBody>
                  <a:tcPr anchor="ctr"/>
                </a:tc>
                <a:tc>
                  <a:txBody>
                    <a:bodyPr/>
                    <a:lstStyle/>
                    <a:p>
                      <a:pPr algn="ct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l"/>
                      <a:endParaRPr kumimoji="1" lang="en-US" altLang="ja-JP" sz="14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794854611"/>
                  </a:ext>
                </a:extLst>
              </a:tr>
            </a:tbl>
          </a:graphicData>
        </a:graphic>
      </p:graphicFrame>
    </p:spTree>
    <p:extLst>
      <p:ext uri="{BB962C8B-B14F-4D97-AF65-F5344CB8AC3E}">
        <p14:creationId xmlns:p14="http://schemas.microsoft.com/office/powerpoint/2010/main" val="8608096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角丸四角形 33"/>
          <p:cNvSpPr/>
          <p:nvPr/>
        </p:nvSpPr>
        <p:spPr>
          <a:xfrm>
            <a:off x="8367192" y="3216334"/>
            <a:ext cx="2505064" cy="1517484"/>
          </a:xfrm>
          <a:prstGeom prst="roundRect">
            <a:avLst/>
          </a:prstGeom>
          <a:solidFill>
            <a:schemeClr val="accent4">
              <a:lumMod val="50000"/>
            </a:schemeClr>
          </a:solidFill>
          <a:ln w="3175">
            <a:noFill/>
          </a:ln>
          <a:effectLst>
            <a:glow rad="228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1094705" y="3243891"/>
            <a:ext cx="3225328" cy="1489927"/>
          </a:xfrm>
          <a:prstGeom prst="roundRect">
            <a:avLst/>
          </a:prstGeom>
          <a:solidFill>
            <a:schemeClr val="accent4">
              <a:lumMod val="75000"/>
            </a:schemeClr>
          </a:solidFill>
          <a:ln w="38100">
            <a:solidFill>
              <a:schemeClr val="accent6">
                <a:lumMod val="50000"/>
              </a:schemeClr>
            </a:solidFill>
          </a:ln>
          <a:effectLst>
            <a:glow rad="228600">
              <a:srgbClr val="00206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4740185" y="3234465"/>
            <a:ext cx="3217039" cy="1499354"/>
          </a:xfrm>
          <a:prstGeom prst="roundRect">
            <a:avLst/>
          </a:prstGeom>
          <a:solidFill>
            <a:schemeClr val="accent2">
              <a:lumMod val="75000"/>
            </a:schemeClr>
          </a:solidFill>
          <a:ln w="38100">
            <a:solidFill>
              <a:srgbClr val="C00000"/>
            </a:solidFill>
          </a:ln>
          <a:effectLst>
            <a:glow rad="228600">
              <a:schemeClr val="accent4">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1344458" y="3689547"/>
            <a:ext cx="1568918" cy="664143"/>
          </a:xfrm>
          <a:prstGeom prst="roundRect">
            <a:avLst/>
          </a:prstGeom>
          <a:solidFill>
            <a:schemeClr val="accent2">
              <a:lumMod val="75000"/>
            </a:schemeClr>
          </a:solid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DNA</a:t>
            </a:r>
          </a:p>
          <a:p>
            <a:pPr algn="ctr"/>
            <a:r>
              <a:rPr lang="ja-JP" altLang="en-US" b="1" dirty="0" smtClean="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21" name="角丸四角形 20"/>
          <p:cNvSpPr/>
          <p:nvPr/>
        </p:nvSpPr>
        <p:spPr>
          <a:xfrm>
            <a:off x="5483129" y="2975340"/>
            <a:ext cx="1736865" cy="48957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リボソーム</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22" name="角丸四角形 21"/>
          <p:cNvSpPr/>
          <p:nvPr/>
        </p:nvSpPr>
        <p:spPr>
          <a:xfrm>
            <a:off x="6192499" y="3705512"/>
            <a:ext cx="1526800" cy="623236"/>
          </a:xfrm>
          <a:prstGeom prst="roundRect">
            <a:avLst/>
          </a:prstGeom>
          <a:solidFill>
            <a:schemeClr val="accent4">
              <a:lumMod val="60000"/>
              <a:lumOff val="40000"/>
            </a:schemeClr>
          </a:solidFill>
          <a:ln w="19050">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3" name="角丸四角形 22"/>
          <p:cNvSpPr/>
          <p:nvPr/>
        </p:nvSpPr>
        <p:spPr>
          <a:xfrm>
            <a:off x="8705458" y="3717723"/>
            <a:ext cx="1901791" cy="623236"/>
          </a:xfrm>
          <a:prstGeom prst="roundRect">
            <a:avLst/>
          </a:prstGeom>
          <a:solidFill>
            <a:srgbClr val="FFFF00"/>
          </a:solidFill>
          <a:ln w="28575">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en-US" altLang="ja-JP"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b="1" dirty="0" smtClean="0">
                <a:solidFill>
                  <a:schemeClr val="tx1"/>
                </a:solidFill>
                <a:latin typeface="Meiryo UI" panose="020B0604030504040204" pitchFamily="50" charset="-128"/>
                <a:ea typeface="Meiryo UI" panose="020B0604030504040204" pitchFamily="50" charset="-128"/>
              </a:rPr>
              <a:t>翻訳後修飾</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4" name="右矢印 23"/>
          <p:cNvSpPr/>
          <p:nvPr/>
        </p:nvSpPr>
        <p:spPr>
          <a:xfrm>
            <a:off x="2982215" y="3873017"/>
            <a:ext cx="708350"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3750930" y="3698691"/>
            <a:ext cx="1568918" cy="664143"/>
          </a:xfrm>
          <a:prstGeom prst="roundRect">
            <a:avLst/>
          </a:prstGeom>
          <a:solidFill>
            <a:srgbClr val="FFC000"/>
          </a:solidFill>
          <a:ln>
            <a:noFill/>
          </a:ln>
          <a:effectLst>
            <a:glow rad="2286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slop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smtClean="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26" name="右矢印 25"/>
          <p:cNvSpPr/>
          <p:nvPr/>
        </p:nvSpPr>
        <p:spPr>
          <a:xfrm>
            <a:off x="5370472" y="3873017"/>
            <a:ext cx="788899"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3788023" y="4029341"/>
            <a:ext cx="1539578" cy="276999"/>
          </a:xfrm>
          <a:prstGeom prst="rect">
            <a:avLst/>
          </a:prstGeom>
          <a:effectLst>
            <a:glow rad="228600">
              <a:schemeClr val="accent4">
                <a:satMod val="175000"/>
                <a:alpha val="40000"/>
              </a:schemeClr>
            </a:glow>
          </a:effectLst>
        </p:spPr>
        <p:txBody>
          <a:bodyPr wrap="square">
            <a:spAutoFit/>
          </a:bodyPr>
          <a:lstStyle/>
          <a:p>
            <a:pPr algn="ctr"/>
            <a:r>
              <a:rPr lang="en-US" altLang="ja-JP" sz="1200" dirty="0" smtClean="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2961533" y="4150791"/>
            <a:ext cx="644990"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転写</a:t>
            </a:r>
            <a:endParaRPr kumimoji="1" lang="ja-JP" altLang="en-US" sz="16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5385543" y="4155028"/>
            <a:ext cx="644990"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翻訳</a:t>
            </a:r>
            <a:endParaRPr kumimoji="1" lang="ja-JP" altLang="en-US" sz="1600" b="1" dirty="0">
              <a:latin typeface="Meiryo UI" panose="020B0604030504040204" pitchFamily="50" charset="-128"/>
              <a:ea typeface="Meiryo UI" panose="020B0604030504040204" pitchFamily="50" charset="-128"/>
            </a:endParaRPr>
          </a:p>
        </p:txBody>
      </p:sp>
      <p:sp>
        <p:nvSpPr>
          <p:cNvPr id="30" name="右矢印 29"/>
          <p:cNvSpPr/>
          <p:nvPr/>
        </p:nvSpPr>
        <p:spPr>
          <a:xfrm>
            <a:off x="7790966" y="3873017"/>
            <a:ext cx="880213" cy="3003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134652" y="4012292"/>
            <a:ext cx="1539578" cy="276999"/>
          </a:xfrm>
          <a:prstGeom prst="rect">
            <a:avLst/>
          </a:prstGeom>
          <a:scene3d>
            <a:camera prst="orthographicFront"/>
            <a:lightRig rig="threePt" dir="t"/>
          </a:scene3d>
          <a:sp3d>
            <a:bevelT/>
          </a:sp3d>
        </p:spPr>
        <p:txBody>
          <a:bodyPr wrap="square">
            <a:spAutoFit/>
          </a:bodyPr>
          <a:lstStyle/>
          <a:p>
            <a:pPr algn="ctr"/>
            <a:r>
              <a:rPr lang="en-US" altLang="ja-JP" sz="1200" dirty="0" smtClean="0">
                <a:latin typeface="Meiryo UI" panose="020B0604030504040204" pitchFamily="50" charset="-128"/>
                <a:ea typeface="Meiryo UI" panose="020B0604030504040204" pitchFamily="50" charset="-128"/>
              </a:rPr>
              <a:t>Protein</a:t>
            </a:r>
            <a:endParaRPr lang="ja-JP" altLang="en-US" sz="1200" dirty="0">
              <a:latin typeface="Meiryo UI" panose="020B0604030504040204" pitchFamily="50" charset="-128"/>
              <a:ea typeface="Meiryo UI" panose="020B0604030504040204" pitchFamily="50" charset="-128"/>
            </a:endParaRPr>
          </a:p>
        </p:txBody>
      </p:sp>
      <p:sp>
        <p:nvSpPr>
          <p:cNvPr id="33" name="角丸四角形 32"/>
          <p:cNvSpPr/>
          <p:nvPr/>
        </p:nvSpPr>
        <p:spPr>
          <a:xfrm>
            <a:off x="2307308" y="2975089"/>
            <a:ext cx="800121" cy="489574"/>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核</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35" name="角丸四角形 34"/>
          <p:cNvSpPr/>
          <p:nvPr/>
        </p:nvSpPr>
        <p:spPr>
          <a:xfrm>
            <a:off x="8787920" y="2989678"/>
            <a:ext cx="1736865" cy="489574"/>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ゴルジ体</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2" name="正方形/長方形 1"/>
          <p:cNvSpPr/>
          <p:nvPr/>
        </p:nvSpPr>
        <p:spPr>
          <a:xfrm>
            <a:off x="8975958" y="2638809"/>
            <a:ext cx="1287532" cy="369332"/>
          </a:xfrm>
          <a:prstGeom prst="rect">
            <a:avLst/>
          </a:prstGeom>
        </p:spPr>
        <p:txBody>
          <a:bodyPr wrap="none">
            <a:spAutoFit/>
          </a:bodyPr>
          <a:lstStyle/>
          <a:p>
            <a:r>
              <a:rPr lang="en-US" altLang="ja-JP" dirty="0">
                <a:latin typeface="Bauhaus 93" panose="04030905020B02020C02" pitchFamily="82" charset="0"/>
              </a:rPr>
              <a:t>Golgi body</a:t>
            </a:r>
            <a:endParaRPr lang="ja-JP" altLang="en-US" dirty="0">
              <a:latin typeface="Bauhaus 93" panose="04030905020B02020C02" pitchFamily="82" charset="0"/>
            </a:endParaRPr>
          </a:p>
        </p:txBody>
      </p:sp>
      <p:sp>
        <p:nvSpPr>
          <p:cNvPr id="20" name="正方形/長方形 19"/>
          <p:cNvSpPr/>
          <p:nvPr/>
        </p:nvSpPr>
        <p:spPr>
          <a:xfrm>
            <a:off x="5708144" y="2608031"/>
            <a:ext cx="1281120" cy="400110"/>
          </a:xfrm>
          <a:prstGeom prst="rect">
            <a:avLst/>
          </a:prstGeom>
        </p:spPr>
        <p:txBody>
          <a:bodyPr wrap="none">
            <a:spAutoFit/>
          </a:bodyPr>
          <a:lstStyle/>
          <a:p>
            <a:r>
              <a:rPr lang="en-US" altLang="ja-JP" sz="2000" dirty="0" smtClean="0">
                <a:latin typeface="Bauhaus 93" panose="04030905020B02020C02" pitchFamily="82" charset="0"/>
              </a:rPr>
              <a:t>Ribosome</a:t>
            </a:r>
            <a:endParaRPr lang="ja-JP" altLang="en-US" sz="2000" dirty="0">
              <a:latin typeface="Bauhaus 93" panose="04030905020B02020C02" pitchFamily="82" charset="0"/>
            </a:endParaRPr>
          </a:p>
        </p:txBody>
      </p:sp>
      <p:sp>
        <p:nvSpPr>
          <p:cNvPr id="32" name="正方形/長方形 31"/>
          <p:cNvSpPr/>
          <p:nvPr/>
        </p:nvSpPr>
        <p:spPr>
          <a:xfrm>
            <a:off x="2174209" y="2599308"/>
            <a:ext cx="1066318" cy="400110"/>
          </a:xfrm>
          <a:prstGeom prst="rect">
            <a:avLst/>
          </a:prstGeom>
        </p:spPr>
        <p:txBody>
          <a:bodyPr wrap="none">
            <a:spAutoFit/>
          </a:bodyPr>
          <a:lstStyle/>
          <a:p>
            <a:r>
              <a:rPr lang="en-US" altLang="ja-JP" sz="2000" dirty="0" smtClean="0">
                <a:latin typeface="Bauhaus 93" panose="04030905020B02020C02" pitchFamily="82" charset="0"/>
              </a:rPr>
              <a:t>Nuclear</a:t>
            </a:r>
            <a:endParaRPr lang="ja-JP" altLang="en-US" sz="2000" dirty="0">
              <a:latin typeface="Bauhaus 93" panose="04030905020B02020C02" pitchFamily="82" charset="0"/>
            </a:endParaRPr>
          </a:p>
        </p:txBody>
      </p:sp>
    </p:spTree>
    <p:extLst>
      <p:ext uri="{BB962C8B-B14F-4D97-AF65-F5344CB8AC3E}">
        <p14:creationId xmlns:p14="http://schemas.microsoft.com/office/powerpoint/2010/main" val="797334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ext uri="{D42A27DB-BD31-4B8C-83A1-F6EECF244321}">
                <p14:modId xmlns:p14="http://schemas.microsoft.com/office/powerpoint/2010/main" val="3945946764"/>
              </p:ext>
            </p:extLst>
          </p:nvPr>
        </p:nvGraphicFramePr>
        <p:xfrm>
          <a:off x="470039" y="140881"/>
          <a:ext cx="11055022" cy="8966200"/>
        </p:xfrm>
        <a:graphic>
          <a:graphicData uri="http://schemas.openxmlformats.org/drawingml/2006/table">
            <a:tbl>
              <a:tblPr firstRow="1" bandRow="1">
                <a:tableStyleId>{21E4AEA4-8DFA-4A89-87EB-49C32662AFE0}</a:tableStyleId>
              </a:tblPr>
              <a:tblGrid>
                <a:gridCol w="1856701">
                  <a:extLst>
                    <a:ext uri="{9D8B030D-6E8A-4147-A177-3AD203B41FA5}">
                      <a16:colId xmlns:a16="http://schemas.microsoft.com/office/drawing/2014/main" val="2770750493"/>
                    </a:ext>
                  </a:extLst>
                </a:gridCol>
                <a:gridCol w="9198321">
                  <a:extLst>
                    <a:ext uri="{9D8B030D-6E8A-4147-A177-3AD203B41FA5}">
                      <a16:colId xmlns:a16="http://schemas.microsoft.com/office/drawing/2014/main" val="781155434"/>
                    </a:ext>
                  </a:extLst>
                </a:gridCol>
              </a:tblGrid>
              <a:tr h="370840">
                <a:tc>
                  <a:txBody>
                    <a:bodyPr/>
                    <a:lstStyle/>
                    <a:p>
                      <a:pPr algn="ctr"/>
                      <a:r>
                        <a:rPr kumimoji="1" lang="en-US" altLang="ja-JP" sz="1600" dirty="0" err="1" smtClean="0">
                          <a:solidFill>
                            <a:schemeClr val="bg1"/>
                          </a:solidFill>
                          <a:latin typeface="Meiryo UI" panose="020B0604030504040204" pitchFamily="50" charset="-128"/>
                          <a:ea typeface="Meiryo UI" panose="020B0604030504040204" pitchFamily="50" charset="-128"/>
                        </a:rPr>
                        <a:t>Cas</a:t>
                      </a:r>
                      <a:r>
                        <a:rPr kumimoji="1" lang="ja-JP" altLang="en-US" sz="1600" dirty="0" smtClean="0">
                          <a:solidFill>
                            <a:schemeClr val="bg1"/>
                          </a:solidFill>
                          <a:latin typeface="Meiryo UI" panose="020B0604030504040204" pitchFamily="50" charset="-128"/>
                          <a:ea typeface="Meiryo UI" panose="020B0604030504040204" pitchFamily="50" charset="-128"/>
                        </a:rPr>
                        <a:t>タンパク質</a:t>
                      </a:r>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a:solidFill>
                      <a:schemeClr val="accent6">
                        <a:lumMod val="50000"/>
                      </a:schemeClr>
                    </a:solidFill>
                  </a:tcPr>
                </a:tc>
                <a:tc>
                  <a:txBody>
                    <a:bodyPr/>
                    <a:lstStyle/>
                    <a:p>
                      <a:pPr algn="ctr"/>
                      <a:r>
                        <a:rPr kumimoji="1" lang="ja-JP" altLang="en-US" dirty="0" smtClean="0"/>
                        <a:t>機能</a:t>
                      </a:r>
                      <a:endParaRPr kumimoji="1" lang="ja-JP" altLang="en-US" b="1" dirty="0">
                        <a:latin typeface="Meiryo UI" panose="020B0604030504040204" pitchFamily="50" charset="-128"/>
                        <a:ea typeface="Meiryo UI" panose="020B0604030504040204" pitchFamily="50" charset="-128"/>
                      </a:endParaRPr>
                    </a:p>
                  </a:txBody>
                  <a:tcPr>
                    <a:solidFill>
                      <a:schemeClr val="accent6">
                        <a:lumMod val="50000"/>
                      </a:schemeClr>
                    </a:solidFill>
                  </a:tcPr>
                </a:tc>
                <a:extLst>
                  <a:ext uri="{0D108BD9-81ED-4DB2-BD59-A6C34878D82A}">
                    <a16:rowId xmlns:a16="http://schemas.microsoft.com/office/drawing/2014/main" val="2355201695"/>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a:t>
                      </a:r>
                      <a:endParaRPr kumimoji="1" lang="ja-JP" altLang="en-US" sz="2400" b="1" dirty="0">
                        <a:latin typeface="Cooper Black" panose="0208090404030B020404" pitchFamily="18" charset="0"/>
                      </a:endParaRPr>
                    </a:p>
                  </a:txBody>
                  <a:tcPr anchor="ctr"/>
                </a:tc>
                <a:tc>
                  <a:txBody>
                    <a:bodyPr/>
                    <a:lstStyle/>
                    <a:p>
                      <a:r>
                        <a:rPr kumimoji="1" lang="en-US" altLang="ja-JP" sz="1600" kern="1200" dirty="0" err="1" smtClean="0">
                          <a:effectLst/>
                          <a:latin typeface="Meiryo UI" panose="020B0604030504040204" pitchFamily="50" charset="-128"/>
                          <a:ea typeface="Meiryo UI" panose="020B0604030504040204" pitchFamily="50" charset="-128"/>
                        </a:rPr>
                        <a:t>Cas</a:t>
                      </a:r>
                      <a:r>
                        <a:rPr kumimoji="1" lang="ja-JP" altLang="en-US" sz="1600" kern="1200" dirty="0" smtClean="0">
                          <a:effectLst/>
                          <a:latin typeface="Meiryo UI" panose="020B0604030504040204" pitchFamily="50" charset="-128"/>
                          <a:ea typeface="Meiryo UI" panose="020B0604030504040204" pitchFamily="50" charset="-128"/>
                        </a:rPr>
                        <a:t>１は、ウイルスが細胞に侵入してくると、</a:t>
                      </a:r>
                      <a:r>
                        <a:rPr kumimoji="1" lang="en-US" altLang="ja-JP" sz="1600" kern="1200" dirty="0" smtClean="0">
                          <a:effectLst/>
                          <a:latin typeface="Meiryo UI" panose="020B0604030504040204" pitchFamily="50" charset="-128"/>
                          <a:ea typeface="Meiryo UI" panose="020B0604030504040204" pitchFamily="50" charset="-128"/>
                        </a:rPr>
                        <a:t>Cas2</a:t>
                      </a:r>
                      <a:r>
                        <a:rPr kumimoji="1" lang="ja-JP" altLang="en-US" sz="1600" kern="1200" dirty="0" smtClean="0">
                          <a:effectLst/>
                          <a:latin typeface="Meiryo UI" panose="020B0604030504040204" pitchFamily="50" charset="-128"/>
                          <a:ea typeface="Meiryo UI" panose="020B0604030504040204" pitchFamily="50" charset="-128"/>
                        </a:rPr>
                        <a:t>と共に複合体を形成し、ウイルスの</a:t>
                      </a:r>
                      <a:r>
                        <a:rPr kumimoji="1" lang="en-US" altLang="ja-JP" sz="1600" kern="1200" dirty="0" smtClean="0">
                          <a:effectLst/>
                          <a:latin typeface="Meiryo UI" panose="020B0604030504040204" pitchFamily="50" charset="-128"/>
                          <a:ea typeface="Meiryo UI" panose="020B0604030504040204" pitchFamily="50" charset="-128"/>
                        </a:rPr>
                        <a:t>DNA</a:t>
                      </a:r>
                      <a:r>
                        <a:rPr kumimoji="1" lang="ja-JP" altLang="en-US" sz="1600" kern="1200" dirty="0" smtClean="0">
                          <a:effectLst/>
                          <a:latin typeface="Meiryo UI" panose="020B0604030504040204" pitchFamily="50" charset="-128"/>
                          <a:ea typeface="Meiryo UI" panose="020B0604030504040204" pitchFamily="50" charset="-128"/>
                        </a:rPr>
                        <a:t>を切断し、細胞の</a:t>
                      </a:r>
                      <a:r>
                        <a:rPr kumimoji="1" lang="en-US" altLang="ja-JP" sz="1600" kern="1200" dirty="0" smtClean="0">
                          <a:effectLst/>
                          <a:latin typeface="Meiryo UI" panose="020B0604030504040204" pitchFamily="50" charset="-128"/>
                          <a:ea typeface="Meiryo UI" panose="020B0604030504040204" pitchFamily="50" charset="-128"/>
                        </a:rPr>
                        <a:t>DNA</a:t>
                      </a:r>
                      <a:r>
                        <a:rPr kumimoji="1" lang="ja-JP" altLang="en-US" sz="1600" kern="1200" dirty="0" smtClean="0">
                          <a:effectLst/>
                          <a:latin typeface="Meiryo UI" panose="020B0604030504040204" pitchFamily="50" charset="-128"/>
                          <a:ea typeface="Meiryo UI" panose="020B0604030504040204" pitchFamily="50" charset="-128"/>
                        </a:rPr>
                        <a:t>を</a:t>
                      </a:r>
                      <a:r>
                        <a:rPr kumimoji="1" lang="en-US" altLang="ja-JP" sz="1600" kern="1200" dirty="0" smtClean="0">
                          <a:effectLst/>
                          <a:latin typeface="Meiryo UI" panose="020B0604030504040204" pitchFamily="50" charset="-128"/>
                          <a:ea typeface="Meiryo UI" panose="020B0604030504040204" pitchFamily="50" charset="-128"/>
                        </a:rPr>
                        <a:t>CRISPR</a:t>
                      </a:r>
                      <a:r>
                        <a:rPr kumimoji="1" lang="ja-JP" altLang="en-US" sz="1600" kern="1200" dirty="0" smtClean="0">
                          <a:effectLst/>
                          <a:latin typeface="Meiryo UI" panose="020B0604030504040204" pitchFamily="50" charset="-128"/>
                          <a:ea typeface="Meiryo UI" panose="020B0604030504040204" pitchFamily="50" charset="-128"/>
                        </a:rPr>
                        <a:t>部位に挿入し記録（</a:t>
                      </a:r>
                      <a:r>
                        <a:rPr kumimoji="1" lang="ja-JP" altLang="en-US" sz="1600" b="1" kern="1200" dirty="0" smtClean="0">
                          <a:solidFill>
                            <a:schemeClr val="tx1"/>
                          </a:solidFill>
                          <a:effectLst/>
                          <a:latin typeface="Meiryo UI" panose="020B0604030504040204" pitchFamily="50" charset="-128"/>
                          <a:ea typeface="Meiryo UI" panose="020B0604030504040204" pitchFamily="50" charset="-128"/>
                        </a:rPr>
                        <a:t>免疫記憶</a:t>
                      </a:r>
                      <a:r>
                        <a:rPr kumimoji="1" lang="ja-JP" altLang="en-US" sz="1600" kern="1200" dirty="0" smtClean="0">
                          <a:effectLst/>
                          <a:latin typeface="Meiryo UI" panose="020B0604030504040204" pitchFamily="50" charset="-128"/>
                          <a:ea typeface="Meiryo UI" panose="020B0604030504040204" pitchFamily="50" charset="-128"/>
                        </a:rPr>
                        <a:t>）する。免疫記憶は、反復配列で分離されている。</a:t>
                      </a:r>
                      <a:endParaRPr kumimoji="1" lang="en-US" altLang="ja-JP" sz="1600" kern="1200" dirty="0" smtClean="0">
                        <a:effectLst/>
                        <a:latin typeface="Meiryo UI" panose="020B0604030504040204" pitchFamily="50" charset="-128"/>
                        <a:ea typeface="Meiryo UI" panose="020B0604030504040204" pitchFamily="50" charset="-128"/>
                      </a:endParaRPr>
                    </a:p>
                    <a:p>
                      <a:r>
                        <a:rPr kumimoji="1" lang="ja-JP" altLang="en-US" sz="1600" kern="1200" dirty="0" smtClean="0">
                          <a:effectLst/>
                          <a:latin typeface="Meiryo UI" panose="020B0604030504040204" pitchFamily="50" charset="-128"/>
                          <a:ea typeface="Meiryo UI" panose="020B0604030504040204" pitchFamily="50" charset="-128"/>
                        </a:rPr>
                        <a:t>ゲノム編集では、</a:t>
                      </a:r>
                      <a:r>
                        <a:rPr kumimoji="1" lang="en-US" altLang="ja-JP" sz="1600" b="1" kern="1200" dirty="0" smtClean="0">
                          <a:solidFill>
                            <a:schemeClr val="tx1"/>
                          </a:solidFill>
                          <a:effectLst/>
                          <a:latin typeface="Meiryo UI" panose="020B0604030504040204" pitchFamily="50" charset="-128"/>
                          <a:ea typeface="Meiryo UI" panose="020B0604030504040204" pitchFamily="50" charset="-128"/>
                        </a:rPr>
                        <a:t>PAM</a:t>
                      </a:r>
                      <a:r>
                        <a:rPr kumimoji="1" lang="ja-JP" altLang="en-US" sz="1600" b="1" kern="1200" dirty="0" smtClean="0">
                          <a:solidFill>
                            <a:schemeClr val="tx1"/>
                          </a:solidFill>
                          <a:effectLst/>
                          <a:latin typeface="Meiryo UI" panose="020B0604030504040204" pitchFamily="50" charset="-128"/>
                          <a:ea typeface="Meiryo UI" panose="020B0604030504040204" pitchFamily="50" charset="-128"/>
                        </a:rPr>
                        <a:t>（</a:t>
                      </a:r>
                      <a:r>
                        <a:rPr kumimoji="1" lang="en-US" altLang="ja-JP" sz="1600" b="1" kern="1200" dirty="0" smtClean="0">
                          <a:solidFill>
                            <a:schemeClr val="tx1"/>
                          </a:solidFill>
                          <a:effectLst/>
                          <a:latin typeface="Meiryo UI" panose="020B0604030504040204" pitchFamily="50" charset="-128"/>
                          <a:ea typeface="Meiryo UI" panose="020B0604030504040204" pitchFamily="50" charset="-128"/>
                        </a:rPr>
                        <a:t>Proto-spacer Adjacent Motif</a:t>
                      </a:r>
                      <a:r>
                        <a:rPr kumimoji="1" lang="ja-JP" altLang="en-US" sz="1600" b="1" kern="1200" dirty="0" smtClean="0">
                          <a:solidFill>
                            <a:schemeClr val="tx1"/>
                          </a:solidFill>
                          <a:effectLst/>
                          <a:latin typeface="Meiryo UI" panose="020B0604030504040204" pitchFamily="50" charset="-128"/>
                          <a:ea typeface="Meiryo UI" panose="020B0604030504040204" pitchFamily="50" charset="-128"/>
                        </a:rPr>
                        <a:t>）</a:t>
                      </a:r>
                      <a:r>
                        <a:rPr kumimoji="1" lang="ja-JP" altLang="en-US" sz="1600" kern="1200" dirty="0" smtClean="0">
                          <a:effectLst/>
                          <a:latin typeface="Meiryo UI" panose="020B0604030504040204" pitchFamily="50" charset="-128"/>
                          <a:ea typeface="Meiryo UI" panose="020B0604030504040204" pitchFamily="50" charset="-128"/>
                        </a:rPr>
                        <a:t>配列を認識。</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680639798"/>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2</a:t>
                      </a:r>
                      <a:endParaRPr kumimoji="1" lang="ja-JP" altLang="en-US" sz="2400" b="1" dirty="0">
                        <a:latin typeface="Cooper Black" panose="0208090404030B020404" pitchFamily="18" charset="0"/>
                      </a:endParaRPr>
                    </a:p>
                  </a:txBody>
                  <a:tcPr anchor="ctr"/>
                </a:tc>
                <a:tc>
                  <a:txBody>
                    <a:bodyPr/>
                    <a:lstStyle/>
                    <a:p>
                      <a:r>
                        <a:rPr kumimoji="1" lang="en-US" altLang="ja-JP" sz="1600" kern="1200" dirty="0" smtClean="0">
                          <a:effectLst/>
                          <a:latin typeface="Meiryo UI" panose="020B0604030504040204" pitchFamily="50" charset="-128"/>
                          <a:ea typeface="Meiryo UI" panose="020B0604030504040204" pitchFamily="50" charset="-128"/>
                        </a:rPr>
                        <a:t>Cas1</a:t>
                      </a:r>
                      <a:r>
                        <a:rPr kumimoji="1" lang="ja-JP" altLang="en-US" sz="1600" kern="1200" dirty="0" smtClean="0">
                          <a:effectLst/>
                          <a:latin typeface="Meiryo UI" panose="020B0604030504040204" pitchFamily="50" charset="-128"/>
                          <a:ea typeface="Meiryo UI" panose="020B0604030504040204" pitchFamily="50" charset="-128"/>
                        </a:rPr>
                        <a:t>と共に複合体を形成しウイルス取りつき、</a:t>
                      </a:r>
                      <a:r>
                        <a:rPr kumimoji="1" lang="en-US" altLang="ja-JP" sz="1600" kern="1200" dirty="0" smtClean="0">
                          <a:effectLst/>
                          <a:latin typeface="Meiryo UI" panose="020B0604030504040204" pitchFamily="50" charset="-128"/>
                          <a:ea typeface="Meiryo UI" panose="020B0604030504040204" pitchFamily="50" charset="-128"/>
                        </a:rPr>
                        <a:t>DNA</a:t>
                      </a:r>
                      <a:r>
                        <a:rPr kumimoji="1" lang="ja-JP" altLang="en-US" sz="1600" kern="1200" dirty="0" smtClean="0">
                          <a:effectLst/>
                          <a:latin typeface="Meiryo UI" panose="020B0604030504040204" pitchFamily="50" charset="-128"/>
                          <a:ea typeface="Meiryo UI" panose="020B0604030504040204" pitchFamily="50" charset="-128"/>
                        </a:rPr>
                        <a:t>／</a:t>
                      </a:r>
                      <a:r>
                        <a:rPr kumimoji="1" lang="en-US" altLang="ja-JP" sz="1600" kern="1200" dirty="0" smtClean="0">
                          <a:effectLst/>
                          <a:latin typeface="Meiryo UI" panose="020B0604030504040204" pitchFamily="50" charset="-128"/>
                          <a:ea typeface="Meiryo UI" panose="020B0604030504040204" pitchFamily="50" charset="-128"/>
                        </a:rPr>
                        <a:t>RNA</a:t>
                      </a:r>
                      <a:r>
                        <a:rPr kumimoji="1" lang="ja-JP" altLang="en-US" sz="1600" kern="1200" dirty="0" smtClean="0">
                          <a:effectLst/>
                          <a:latin typeface="Meiryo UI" panose="020B0604030504040204" pitchFamily="50" charset="-128"/>
                          <a:ea typeface="Meiryo UI" panose="020B0604030504040204" pitchFamily="50" charset="-128"/>
                        </a:rPr>
                        <a:t>を切断する。</a:t>
                      </a:r>
                      <a:r>
                        <a:rPr kumimoji="1" lang="en-US" altLang="ja-JP" sz="1600" kern="1200" dirty="0" smtClean="0">
                          <a:effectLst/>
                          <a:latin typeface="Meiryo UI" panose="020B0604030504040204" pitchFamily="50" charset="-128"/>
                          <a:ea typeface="Meiryo UI" panose="020B0604030504040204" pitchFamily="50" charset="-128"/>
                        </a:rPr>
                        <a:t>PAM</a:t>
                      </a:r>
                      <a:r>
                        <a:rPr kumimoji="1" lang="ja-JP" altLang="en-US" sz="1600" kern="1200" dirty="0" smtClean="0">
                          <a:effectLst/>
                          <a:latin typeface="Meiryo UI" panose="020B0604030504040204" pitchFamily="50" charset="-128"/>
                          <a:ea typeface="Meiryo UI" panose="020B0604030504040204" pitchFamily="50" charset="-128"/>
                        </a:rPr>
                        <a:t>を認識。</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917861294"/>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3</a:t>
                      </a:r>
                      <a:endParaRPr kumimoji="1" lang="ja-JP" altLang="en-US" sz="2400" b="1" dirty="0">
                        <a:latin typeface="Cooper Black" panose="0208090404030B020404" pitchFamily="18" charset="0"/>
                      </a:endParaRPr>
                    </a:p>
                  </a:txBody>
                  <a:tcPr anchor="ctr"/>
                </a:tc>
                <a:tc>
                  <a:txBody>
                    <a:bodyPr/>
                    <a:lstStyle/>
                    <a:p>
                      <a:r>
                        <a:rPr kumimoji="1" lang="en-US" altLang="ja-JP" sz="1600" b="0" dirty="0" smtClean="0">
                          <a:latin typeface="Meiryo UI" panose="020B0604030504040204" pitchFamily="50" charset="-128"/>
                          <a:ea typeface="Meiryo UI" panose="020B0604030504040204" pitchFamily="50" charset="-128"/>
                        </a:rPr>
                        <a:t>Cas3</a:t>
                      </a:r>
                      <a:r>
                        <a:rPr kumimoji="1" lang="ja-JP" altLang="en-US" sz="1600" b="0" dirty="0" smtClean="0">
                          <a:latin typeface="Meiryo UI" panose="020B0604030504040204" pitchFamily="50" charset="-128"/>
                          <a:ea typeface="Meiryo UI" panose="020B0604030504040204" pitchFamily="50" charset="-128"/>
                        </a:rPr>
                        <a:t>は、</a:t>
                      </a:r>
                      <a:r>
                        <a:rPr kumimoji="1" lang="ja-JP" altLang="en-US" sz="1600" b="1" dirty="0" smtClean="0">
                          <a:solidFill>
                            <a:schemeClr val="tx1"/>
                          </a:solidFill>
                          <a:latin typeface="Meiryo UI" panose="020B0604030504040204" pitchFamily="50" charset="-128"/>
                          <a:ea typeface="Meiryo UI" panose="020B0604030504040204" pitchFamily="50" charset="-128"/>
                        </a:rPr>
                        <a:t>大阪大学発のゲノム編集技術</a:t>
                      </a:r>
                      <a:r>
                        <a:rPr kumimoji="1" lang="en-US" altLang="ja-JP" sz="1600" b="1" dirty="0" smtClean="0">
                          <a:solidFill>
                            <a:schemeClr val="tx1"/>
                          </a:solidFill>
                          <a:latin typeface="Meiryo UI" panose="020B0604030504040204" pitchFamily="50" charset="-128"/>
                          <a:ea typeface="Meiryo UI" panose="020B0604030504040204" pitchFamily="50" charset="-128"/>
                        </a:rPr>
                        <a:t>CRISPR</a:t>
                      </a:r>
                      <a:r>
                        <a:rPr kumimoji="1" lang="ja-JP" altLang="en-US" sz="1600" b="1" dirty="0" smtClean="0">
                          <a:solidFill>
                            <a:schemeClr val="tx1"/>
                          </a:solidFill>
                          <a:latin typeface="Meiryo UI" panose="020B0604030504040204" pitchFamily="50" charset="-128"/>
                          <a:ea typeface="Meiryo UI" panose="020B0604030504040204" pitchFamily="50" charset="-128"/>
                        </a:rPr>
                        <a:t>－</a:t>
                      </a:r>
                      <a:r>
                        <a:rPr kumimoji="1" lang="en-US" altLang="ja-JP" sz="1600" b="1" dirty="0" smtClean="0">
                          <a:solidFill>
                            <a:schemeClr val="tx1"/>
                          </a:solidFill>
                          <a:latin typeface="Meiryo UI" panose="020B0604030504040204" pitchFamily="50" charset="-128"/>
                          <a:ea typeface="Meiryo UI" panose="020B0604030504040204" pitchFamily="50" charset="-128"/>
                        </a:rPr>
                        <a:t>Cas3</a:t>
                      </a:r>
                      <a:r>
                        <a:rPr kumimoji="1" lang="ja-JP" altLang="en-US" sz="1600" b="0" dirty="0" smtClean="0">
                          <a:latin typeface="Meiryo UI" panose="020B0604030504040204" pitchFamily="50" charset="-128"/>
                          <a:ea typeface="Meiryo UI" panose="020B0604030504040204" pitchFamily="50" charset="-128"/>
                        </a:rPr>
                        <a:t>に利用されており、オフターゲットが殆どない編集技術。</a:t>
                      </a:r>
                      <a:r>
                        <a:rPr kumimoji="1" lang="en-US" altLang="ja-JP" sz="1600" b="0" dirty="0" smtClean="0">
                          <a:latin typeface="Meiryo UI" panose="020B0604030504040204" pitchFamily="50" charset="-128"/>
                          <a:ea typeface="Meiryo UI" panose="020B0604030504040204" pitchFamily="50" charset="-128"/>
                        </a:rPr>
                        <a:t>Cas3</a:t>
                      </a:r>
                      <a:r>
                        <a:rPr kumimoji="1" lang="ja-JP" altLang="en-US" sz="1600" b="0" dirty="0" smtClean="0">
                          <a:latin typeface="Meiryo UI" panose="020B0604030504040204" pitchFamily="50" charset="-128"/>
                          <a:ea typeface="Meiryo UI" panose="020B0604030504040204" pitchFamily="50" charset="-128"/>
                        </a:rPr>
                        <a:t>は、</a:t>
                      </a:r>
                      <a:r>
                        <a:rPr kumimoji="1" lang="en-US" altLang="ja-JP" sz="1600" b="0" dirty="0" smtClean="0">
                          <a:latin typeface="Meiryo UI" panose="020B0604030504040204" pitchFamily="50" charset="-128"/>
                          <a:ea typeface="Meiryo UI" panose="020B0604030504040204" pitchFamily="50" charset="-128"/>
                        </a:rPr>
                        <a:t>Cas1</a:t>
                      </a:r>
                      <a:r>
                        <a:rPr kumimoji="1" lang="ja-JP" altLang="en-US" sz="1600" b="0" dirty="0"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Cas2</a:t>
                      </a:r>
                      <a:r>
                        <a:rPr kumimoji="1" lang="ja-JP" altLang="en-US" sz="1600" b="0" dirty="0" smtClean="0">
                          <a:latin typeface="Meiryo UI" panose="020B0604030504040204" pitchFamily="50" charset="-128"/>
                          <a:ea typeface="Meiryo UI" panose="020B0604030504040204" pitchFamily="50" charset="-128"/>
                        </a:rPr>
                        <a:t>と異なり</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RNA</a:t>
                      </a:r>
                      <a:r>
                        <a:rPr kumimoji="1" lang="ja-JP" altLang="en-US" sz="1600" b="0" dirty="0" smtClean="0">
                          <a:latin typeface="Meiryo UI" panose="020B0604030504040204" pitchFamily="50" charset="-128"/>
                          <a:ea typeface="Meiryo UI" panose="020B0604030504040204" pitchFamily="50" charset="-128"/>
                        </a:rPr>
                        <a:t>を切り刻むように切断。</a:t>
                      </a:r>
                      <a:endParaRPr kumimoji="1" lang="en-US" altLang="ja-JP" sz="1600" b="1" dirty="0" smtClean="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861715839"/>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4</a:t>
                      </a:r>
                      <a:endParaRPr kumimoji="1" lang="ja-JP" altLang="en-US" sz="2400" b="1" dirty="0">
                        <a:latin typeface="Cooper Black" panose="0208090404030B020404" pitchFamily="18" charset="0"/>
                      </a:endParaRPr>
                    </a:p>
                  </a:txBody>
                  <a:tcPr anchor="ctr"/>
                </a:tc>
                <a:tc>
                  <a:txBody>
                    <a:bodyPr/>
                    <a:lstStyle/>
                    <a:p>
                      <a:r>
                        <a:rPr kumimoji="1" lang="en-US" altLang="ja-JP" sz="1600" b="0" dirty="0" smtClean="0">
                          <a:latin typeface="Meiryo UI" panose="020B0604030504040204" pitchFamily="50" charset="-128"/>
                          <a:ea typeface="Meiryo UI" panose="020B0604030504040204" pitchFamily="50" charset="-128"/>
                        </a:rPr>
                        <a:t>Cas1</a:t>
                      </a:r>
                      <a:r>
                        <a:rPr kumimoji="1" lang="ja-JP" altLang="en-US" sz="1600" b="0" dirty="0"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Cas2</a:t>
                      </a:r>
                      <a:r>
                        <a:rPr kumimoji="1" lang="ja-JP" altLang="en-US" sz="1600" b="0" dirty="0" smtClean="0">
                          <a:latin typeface="Meiryo UI" panose="020B0604030504040204" pitchFamily="50" charset="-128"/>
                          <a:ea typeface="Meiryo UI" panose="020B0604030504040204" pitchFamily="50" charset="-128"/>
                        </a:rPr>
                        <a:t>複合体が切り出したウイルス</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断片を</a:t>
                      </a:r>
                      <a:r>
                        <a:rPr kumimoji="1" lang="en-US" altLang="ja-JP" sz="1600" b="0" dirty="0" smtClean="0">
                          <a:latin typeface="Meiryo UI" panose="020B0604030504040204" pitchFamily="50" charset="-128"/>
                          <a:ea typeface="Meiryo UI" panose="020B0604030504040204" pitchFamily="50" charset="-128"/>
                        </a:rPr>
                        <a:t>CRISPR</a:t>
                      </a:r>
                      <a:r>
                        <a:rPr kumimoji="1" lang="ja-JP" altLang="en-US" sz="1600" b="0" dirty="0" smtClean="0">
                          <a:latin typeface="Meiryo UI" panose="020B0604030504040204" pitchFamily="50" charset="-128"/>
                          <a:ea typeface="Meiryo UI" panose="020B0604030504040204" pitchFamily="50" charset="-128"/>
                        </a:rPr>
                        <a:t>部位に成形し、正しい方向に挿入。</a:t>
                      </a:r>
                      <a:endParaRPr kumimoji="1" lang="en-US" altLang="ja-JP" sz="1600" b="0" dirty="0" smtClean="0">
                        <a:latin typeface="Meiryo UI" panose="020B0604030504040204" pitchFamily="50" charset="-128"/>
                        <a:ea typeface="Meiryo UI" panose="020B0604030504040204" pitchFamily="50" charset="-128"/>
                      </a:endParaRPr>
                    </a:p>
                    <a:p>
                      <a:r>
                        <a:rPr kumimoji="1" lang="en-US" altLang="ja-JP" sz="1600" b="0" dirty="0" smtClean="0">
                          <a:latin typeface="Meiryo UI" panose="020B0604030504040204" pitchFamily="50" charset="-128"/>
                          <a:ea typeface="Meiryo UI" panose="020B0604030504040204" pitchFamily="50" charset="-128"/>
                        </a:rPr>
                        <a:t>Cas4</a:t>
                      </a:r>
                      <a:r>
                        <a:rPr kumimoji="1" lang="ja-JP" altLang="en-US" sz="1600" b="0" dirty="0" smtClean="0">
                          <a:latin typeface="Meiryo UI" panose="020B0604030504040204" pitchFamily="50" charset="-128"/>
                          <a:ea typeface="Meiryo UI" panose="020B0604030504040204" pitchFamily="50" charset="-128"/>
                        </a:rPr>
                        <a:t>は、</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の二重鎖を解く機能、</a:t>
                      </a:r>
                      <a:r>
                        <a:rPr kumimoji="1" lang="en-US" altLang="ja-JP" sz="1600" b="0" dirty="0" smtClean="0">
                          <a:latin typeface="Meiryo UI" panose="020B0604030504040204" pitchFamily="50" charset="-128"/>
                          <a:ea typeface="Meiryo UI" panose="020B0604030504040204" pitchFamily="50" charset="-128"/>
                        </a:rPr>
                        <a:t>1</a:t>
                      </a:r>
                      <a:r>
                        <a:rPr kumimoji="1" lang="ja-JP" altLang="en-US" sz="1600" b="0" dirty="0" smtClean="0">
                          <a:latin typeface="Meiryo UI" panose="020B0604030504040204" pitchFamily="50" charset="-128"/>
                          <a:ea typeface="Meiryo UI" panose="020B0604030504040204" pitchFamily="50" charset="-128"/>
                        </a:rPr>
                        <a:t>本鎖の</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を分解する機能も有する。</a:t>
                      </a:r>
                      <a:endParaRPr kumimoji="1" lang="en-US" altLang="ja-JP" sz="1600" b="0" dirty="0" smtClean="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966481456"/>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5</a:t>
                      </a:r>
                      <a:endParaRPr kumimoji="1" lang="ja-JP" altLang="en-US" sz="2400" b="1" dirty="0">
                        <a:latin typeface="Cooper Black" panose="0208090404030B020404" pitchFamily="18" charset="0"/>
                      </a:endParaRPr>
                    </a:p>
                  </a:txBody>
                  <a:tcPr anchor="ctr"/>
                </a:tc>
                <a:tc>
                  <a:txBody>
                    <a:bodyPr/>
                    <a:lstStyle/>
                    <a:p>
                      <a:r>
                        <a:rPr kumimoji="1" lang="en-US" altLang="ja-JP" sz="1600" dirty="0" smtClean="0">
                          <a:latin typeface="Meiryo UI" panose="020B0604030504040204" pitchFamily="50" charset="-128"/>
                          <a:ea typeface="Meiryo UI" panose="020B0604030504040204" pitchFamily="50" charset="-128"/>
                        </a:rPr>
                        <a:t>Cas5</a:t>
                      </a:r>
                      <a:r>
                        <a:rPr kumimoji="1" lang="ja-JP" altLang="en-US" sz="1600" dirty="0" smtClean="0">
                          <a:latin typeface="Meiryo UI" panose="020B0604030504040204" pitchFamily="50" charset="-128"/>
                          <a:ea typeface="Meiryo UI" panose="020B0604030504040204" pitchFamily="50" charset="-128"/>
                        </a:rPr>
                        <a:t> は、</a:t>
                      </a:r>
                      <a:r>
                        <a:rPr kumimoji="1" lang="en-US" altLang="ja-JP" sz="1600" dirty="0" smtClean="0">
                          <a:latin typeface="Meiryo UI" panose="020B0604030504040204" pitchFamily="50" charset="-128"/>
                          <a:ea typeface="Meiryo UI" panose="020B0604030504040204" pitchFamily="50" charset="-128"/>
                        </a:rPr>
                        <a:t>Cas1</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Cas2</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Cas6</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Cas7</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Cas8</a:t>
                      </a:r>
                      <a:r>
                        <a:rPr kumimoji="1" lang="ja-JP" altLang="en-US" sz="1600" dirty="0" smtClean="0">
                          <a:latin typeface="Meiryo UI" panose="020B0604030504040204" pitchFamily="50" charset="-128"/>
                          <a:ea typeface="Meiryo UI" panose="020B0604030504040204" pitchFamily="50" charset="-128"/>
                        </a:rPr>
                        <a:t>などとマルチサブユニットの一部として、</a:t>
                      </a:r>
                      <a:r>
                        <a:rPr kumimoji="1" lang="en-US" altLang="ja-JP" sz="1600" dirty="0" smtClean="0">
                          <a:latin typeface="Meiryo UI" panose="020B0604030504040204" pitchFamily="50" charset="-128"/>
                          <a:ea typeface="Meiryo UI" panose="020B0604030504040204" pitchFamily="50" charset="-128"/>
                        </a:rPr>
                        <a:t>Cas6</a:t>
                      </a:r>
                      <a:r>
                        <a:rPr kumimoji="1" lang="ja-JP" altLang="en-US" sz="1600" dirty="0" smtClean="0">
                          <a:latin typeface="Meiryo UI" panose="020B0604030504040204" pitchFamily="50" charset="-128"/>
                          <a:ea typeface="Meiryo UI" panose="020B0604030504040204" pitchFamily="50" charset="-128"/>
                        </a:rPr>
                        <a:t>が</a:t>
                      </a:r>
                      <a:r>
                        <a:rPr kumimoji="1" lang="en-US" altLang="ja-JP" sz="1600" dirty="0" smtClean="0">
                          <a:latin typeface="Meiryo UI" panose="020B0604030504040204" pitchFamily="50" charset="-128"/>
                          <a:ea typeface="Meiryo UI" panose="020B0604030504040204" pitchFamily="50" charset="-128"/>
                        </a:rPr>
                        <a:t>CRISPR</a:t>
                      </a:r>
                      <a:r>
                        <a:rPr kumimoji="1" lang="ja-JP" altLang="en-US" sz="1600" dirty="0" smtClean="0">
                          <a:latin typeface="Meiryo UI" panose="020B0604030504040204" pitchFamily="50" charset="-128"/>
                          <a:ea typeface="Meiryo UI" panose="020B0604030504040204" pitchFamily="50" charset="-128"/>
                        </a:rPr>
                        <a:t>配列から生合成した</a:t>
                      </a:r>
                      <a:r>
                        <a:rPr kumimoji="1" lang="en-US" altLang="ja-JP" sz="1600" b="1" dirty="0" smtClean="0">
                          <a:latin typeface="Meiryo UI" panose="020B0604030504040204" pitchFamily="50" charset="-128"/>
                          <a:ea typeface="Meiryo UI" panose="020B0604030504040204" pitchFamily="50" charset="-128"/>
                        </a:rPr>
                        <a:t>crRNA</a:t>
                      </a:r>
                      <a:r>
                        <a:rPr kumimoji="1" lang="ja-JP" altLang="en-US" sz="1600" b="1" dirty="0" smtClean="0">
                          <a:latin typeface="Meiryo UI" panose="020B0604030504040204" pitchFamily="50" charset="-128"/>
                          <a:ea typeface="Meiryo UI" panose="020B0604030504040204" pitchFamily="50" charset="-128"/>
                        </a:rPr>
                        <a:t>（</a:t>
                      </a:r>
                      <a:r>
                        <a:rPr kumimoji="1" lang="en-US" altLang="ja-JP" sz="1600" b="1" dirty="0" smtClean="0">
                          <a:latin typeface="Meiryo UI" panose="020B0604030504040204" pitchFamily="50" charset="-128"/>
                          <a:ea typeface="Meiryo UI" panose="020B0604030504040204" pitchFamily="50" charset="-128"/>
                        </a:rPr>
                        <a:t>CRISPR RNA</a:t>
                      </a:r>
                      <a:r>
                        <a:rPr kumimoji="1" lang="ja-JP" altLang="en-US" sz="1600" b="1" dirty="0" smtClean="0">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と結合し、</a:t>
                      </a:r>
                      <a:r>
                        <a:rPr kumimoji="1" lang="en-US" altLang="ja-JP" sz="1600" b="1" dirty="0" err="1" smtClean="0">
                          <a:solidFill>
                            <a:schemeClr val="tx1"/>
                          </a:solidFill>
                          <a:latin typeface="Meiryo UI" panose="020B0604030504040204" pitchFamily="50" charset="-128"/>
                          <a:ea typeface="Meiryo UI" panose="020B0604030504040204" pitchFamily="50" charset="-128"/>
                        </a:rPr>
                        <a:t>Cascede</a:t>
                      </a:r>
                      <a:r>
                        <a:rPr kumimoji="1" lang="ja-JP" altLang="en-US" sz="1600" b="1" dirty="0" smtClean="0">
                          <a:solidFill>
                            <a:schemeClr val="tx1"/>
                          </a:solidFill>
                          <a:latin typeface="Meiryo UI" panose="020B0604030504040204" pitchFamily="50" charset="-128"/>
                          <a:ea typeface="Meiryo UI" panose="020B0604030504040204" pitchFamily="50" charset="-128"/>
                        </a:rPr>
                        <a:t>（</a:t>
                      </a:r>
                      <a:r>
                        <a:rPr kumimoji="1" lang="en-US" altLang="ja-JP" sz="1600" b="1" dirty="0" smtClean="0">
                          <a:solidFill>
                            <a:schemeClr val="tx1"/>
                          </a:solidFill>
                          <a:latin typeface="Meiryo UI" panose="020B0604030504040204" pitchFamily="50" charset="-128"/>
                          <a:ea typeface="Meiryo UI" panose="020B0604030504040204" pitchFamily="50" charset="-128"/>
                        </a:rPr>
                        <a:t>CRISPR-associated complex for antiviral defense</a:t>
                      </a:r>
                      <a:r>
                        <a:rPr kumimoji="1" lang="ja-JP" altLang="en-US" sz="1600" b="1" dirty="0" smtClean="0">
                          <a:solidFill>
                            <a:schemeClr val="tx1"/>
                          </a:solidFill>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を構成。</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487769610"/>
                  </a:ext>
                </a:extLst>
              </a:tr>
              <a:tr h="39761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6</a:t>
                      </a:r>
                      <a:endParaRPr kumimoji="1" lang="ja-JP" altLang="en-US" sz="2400" b="1" dirty="0">
                        <a:latin typeface="Cooper Black" panose="0208090404030B020404" pitchFamily="18" charset="0"/>
                      </a:endParaRPr>
                    </a:p>
                  </a:txBody>
                  <a:tcPr anchor="ctr"/>
                </a:tc>
                <a:tc>
                  <a:txBody>
                    <a:bodyPr/>
                    <a:lstStyle/>
                    <a:p>
                      <a:r>
                        <a:rPr kumimoji="1" lang="en-US" altLang="ja-JP" sz="1600" dirty="0" smtClean="0">
                          <a:latin typeface="Meiryo UI" panose="020B0604030504040204" pitchFamily="50" charset="-128"/>
                          <a:ea typeface="Meiryo UI" panose="020B0604030504040204" pitchFamily="50" charset="-128"/>
                        </a:rPr>
                        <a:t>Cas6</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b="1" dirty="0" smtClean="0">
                          <a:solidFill>
                            <a:schemeClr val="tx1"/>
                          </a:solidFill>
                          <a:latin typeface="Meiryo UI" panose="020B0604030504040204" pitchFamily="50" charset="-128"/>
                          <a:ea typeface="Meiryo UI" panose="020B0604030504040204" pitchFamily="50" charset="-128"/>
                        </a:rPr>
                        <a:t>CRISPR</a:t>
                      </a:r>
                      <a:r>
                        <a:rPr kumimoji="1" lang="ja-JP" altLang="en-US" sz="1600" b="1" dirty="0" smtClean="0">
                          <a:solidFill>
                            <a:schemeClr val="tx1"/>
                          </a:solidFill>
                          <a:latin typeface="Meiryo UI" panose="020B0604030504040204" pitchFamily="50" charset="-128"/>
                          <a:ea typeface="Meiryo UI" panose="020B0604030504040204" pitchFamily="50" charset="-128"/>
                        </a:rPr>
                        <a:t>由来のエンドリボヌクレアーゼ（</a:t>
                      </a:r>
                      <a:r>
                        <a:rPr kumimoji="1" lang="en-US" altLang="ja-JP" sz="1600" b="1" dirty="0" err="1" smtClean="0">
                          <a:solidFill>
                            <a:schemeClr val="tx1"/>
                          </a:solidFill>
                          <a:latin typeface="Meiryo UI" panose="020B0604030504040204" pitchFamily="50" charset="-128"/>
                          <a:ea typeface="Meiryo UI" panose="020B0604030504040204" pitchFamily="50" charset="-128"/>
                        </a:rPr>
                        <a:t>endoRibonuclease</a:t>
                      </a:r>
                      <a:r>
                        <a:rPr kumimoji="1" lang="ja-JP" altLang="en-US" sz="1600" b="1" dirty="0" smtClean="0">
                          <a:solidFill>
                            <a:schemeClr val="tx1"/>
                          </a:solidFill>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で、免疫記憶を保持する</a:t>
                      </a:r>
                      <a:r>
                        <a:rPr kumimoji="1" lang="en-US" altLang="ja-JP" sz="1600" dirty="0" smtClean="0">
                          <a:latin typeface="Meiryo UI" panose="020B0604030504040204" pitchFamily="50" charset="-128"/>
                          <a:ea typeface="Meiryo UI" panose="020B0604030504040204" pitchFamily="50" charset="-128"/>
                        </a:rPr>
                        <a:t>CRISPR</a:t>
                      </a:r>
                      <a:r>
                        <a:rPr kumimoji="1" lang="ja-JP" altLang="en-US" sz="1600" dirty="0" smtClean="0">
                          <a:latin typeface="Meiryo UI" panose="020B0604030504040204" pitchFamily="50" charset="-128"/>
                          <a:ea typeface="Meiryo UI" panose="020B0604030504040204" pitchFamily="50" charset="-128"/>
                        </a:rPr>
                        <a:t>部位から転写された</a:t>
                      </a:r>
                      <a:r>
                        <a:rPr kumimoji="1" lang="en-US" altLang="ja-JP" sz="1600" dirty="0" smtClean="0">
                          <a:latin typeface="Meiryo UI" panose="020B0604030504040204" pitchFamily="50" charset="-128"/>
                          <a:ea typeface="Meiryo UI" panose="020B0604030504040204" pitchFamily="50" charset="-128"/>
                        </a:rPr>
                        <a:t>precursor-crRNA</a:t>
                      </a:r>
                      <a:r>
                        <a:rPr kumimoji="1" lang="ja-JP" altLang="en-US" sz="1600" dirty="0" smtClean="0">
                          <a:latin typeface="Meiryo UI" panose="020B0604030504040204" pitchFamily="50" charset="-128"/>
                          <a:ea typeface="Meiryo UI" panose="020B0604030504040204" pitchFamily="50" charset="-128"/>
                        </a:rPr>
                        <a:t>を配列から切断する。</a:t>
                      </a:r>
                      <a:r>
                        <a:rPr kumimoji="1" lang="en-US" altLang="ja-JP" sz="1600" dirty="0" smtClean="0">
                          <a:latin typeface="Meiryo UI" panose="020B0604030504040204" pitchFamily="50" charset="-128"/>
                          <a:ea typeface="Meiryo UI" panose="020B0604030504040204" pitchFamily="50" charset="-128"/>
                        </a:rPr>
                        <a:t>Cas6</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b="1" dirty="0" smtClean="0">
                          <a:solidFill>
                            <a:schemeClr val="tx1"/>
                          </a:solidFill>
                          <a:latin typeface="Meiryo UI" panose="020B0604030504040204" pitchFamily="50" charset="-128"/>
                          <a:ea typeface="Meiryo UI" panose="020B0604030504040204" pitchFamily="50" charset="-128"/>
                        </a:rPr>
                        <a:t>pre-crRNA</a:t>
                      </a:r>
                      <a:r>
                        <a:rPr kumimoji="1" lang="ja-JP" altLang="en-US" sz="1600" b="1" dirty="0" smtClean="0">
                          <a:solidFill>
                            <a:schemeClr val="tx1"/>
                          </a:solidFill>
                          <a:latin typeface="Meiryo UI" panose="020B0604030504040204" pitchFamily="50" charset="-128"/>
                          <a:ea typeface="Meiryo UI" panose="020B0604030504040204" pitchFamily="50" charset="-128"/>
                        </a:rPr>
                        <a:t>生合成酵素</a:t>
                      </a:r>
                      <a:r>
                        <a:rPr kumimoji="1" lang="ja-JP" altLang="en-US" sz="1600"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601680313"/>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7</a:t>
                      </a:r>
                      <a:endParaRPr kumimoji="1" lang="ja-JP" altLang="en-US" sz="2400" b="1" dirty="0">
                        <a:latin typeface="Cooper Black" panose="0208090404030B020404" pitchFamily="18" charset="0"/>
                      </a:endParaRPr>
                    </a:p>
                  </a:txBody>
                  <a:tcPr anchor="ctr"/>
                </a:tc>
                <a:tc>
                  <a:txBody>
                    <a:bodyPr/>
                    <a:lstStyle/>
                    <a:p>
                      <a:r>
                        <a:rPr kumimoji="1" lang="en-US" altLang="ja-JP" sz="1600" dirty="0" smtClean="0">
                          <a:latin typeface="Meiryo UI" panose="020B0604030504040204" pitchFamily="50" charset="-128"/>
                          <a:ea typeface="Meiryo UI" panose="020B0604030504040204" pitchFamily="50" charset="-128"/>
                        </a:rPr>
                        <a:t>Cas7</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dirty="0" err="1" smtClean="0">
                          <a:latin typeface="Meiryo UI" panose="020B0604030504040204" pitchFamily="50" charset="-128"/>
                          <a:ea typeface="Meiryo UI" panose="020B0604030504040204" pitchFamily="50" charset="-128"/>
                        </a:rPr>
                        <a:t>Cascede</a:t>
                      </a:r>
                      <a:r>
                        <a:rPr kumimoji="1" lang="ja-JP" altLang="en-US" sz="1600" dirty="0" smtClean="0">
                          <a:latin typeface="Meiryo UI" panose="020B0604030504040204" pitchFamily="50" charset="-128"/>
                          <a:ea typeface="Meiryo UI" panose="020B0604030504040204" pitchFamily="50" charset="-128"/>
                        </a:rPr>
                        <a:t>を構成するユニットの一つ。</a:t>
                      </a:r>
                      <a:r>
                        <a:rPr kumimoji="1" lang="en-US" altLang="ja-JP" sz="1600" dirty="0" smtClean="0">
                          <a:latin typeface="Meiryo UI" panose="020B0604030504040204" pitchFamily="50" charset="-128"/>
                          <a:ea typeface="Meiryo UI" panose="020B0604030504040204" pitchFamily="50" charset="-128"/>
                        </a:rPr>
                        <a:t>Cas7</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dirty="0" smtClean="0">
                          <a:latin typeface="Meiryo UI" panose="020B0604030504040204" pitchFamily="50" charset="-128"/>
                          <a:ea typeface="Meiryo UI" panose="020B0604030504040204" pitchFamily="50" charset="-128"/>
                        </a:rPr>
                        <a:t>Cas4</a:t>
                      </a:r>
                      <a:r>
                        <a:rPr kumimoji="1" lang="ja-JP" altLang="en-US" sz="1600" dirty="0" smtClean="0">
                          <a:latin typeface="Meiryo UI" panose="020B0604030504040204" pitchFamily="50" charset="-128"/>
                          <a:ea typeface="Meiryo UI" panose="020B0604030504040204" pitchFamily="50" charset="-128"/>
                        </a:rPr>
                        <a:t>が解いた</a:t>
                      </a:r>
                      <a:r>
                        <a:rPr kumimoji="1" lang="en-US" altLang="ja-JP" sz="1600" dirty="0" smtClean="0">
                          <a:latin typeface="Meiryo UI" panose="020B0604030504040204" pitchFamily="50" charset="-128"/>
                          <a:ea typeface="Meiryo UI" panose="020B0604030504040204" pitchFamily="50" charset="-128"/>
                        </a:rPr>
                        <a:t>DNA</a:t>
                      </a:r>
                      <a:r>
                        <a:rPr kumimoji="1" lang="ja-JP" altLang="en-US" sz="1600" dirty="0" smtClean="0">
                          <a:latin typeface="Meiryo UI" panose="020B0604030504040204" pitchFamily="50" charset="-128"/>
                          <a:ea typeface="Meiryo UI" panose="020B0604030504040204" pitchFamily="50" charset="-128"/>
                        </a:rPr>
                        <a:t>の二重鎖構造を保持し、</a:t>
                      </a:r>
                      <a:r>
                        <a:rPr kumimoji="1" lang="en-US" altLang="ja-JP" sz="1600" dirty="0" smtClean="0">
                          <a:latin typeface="Meiryo UI" panose="020B0604030504040204" pitchFamily="50" charset="-128"/>
                          <a:ea typeface="Meiryo UI" panose="020B0604030504040204" pitchFamily="50" charset="-128"/>
                        </a:rPr>
                        <a:t>6</a:t>
                      </a:r>
                      <a:r>
                        <a:rPr kumimoji="1" lang="ja-JP" altLang="en-US" sz="1600" dirty="0" smtClean="0">
                          <a:latin typeface="Meiryo UI" panose="020B0604030504040204" pitchFamily="50" charset="-128"/>
                          <a:ea typeface="Meiryo UI" panose="020B0604030504040204" pitchFamily="50" charset="-128"/>
                        </a:rPr>
                        <a:t>塩基ごとに折れ曲がりながら分子の中央部にらせん状に巻く、「</a:t>
                      </a:r>
                      <a:r>
                        <a:rPr kumimoji="1" lang="en-US" altLang="ja-JP" sz="1600" b="1" dirty="0" err="1" smtClean="0">
                          <a:solidFill>
                            <a:schemeClr val="tx1"/>
                          </a:solidFill>
                          <a:latin typeface="Meiryo UI" panose="020B0604030504040204" pitchFamily="50" charset="-128"/>
                          <a:ea typeface="Meiryo UI" panose="020B0604030504040204" pitchFamily="50" charset="-128"/>
                        </a:rPr>
                        <a:t>crRNA:DNA</a:t>
                      </a:r>
                      <a:r>
                        <a:rPr kumimoji="1" lang="ja-JP" altLang="en-US" sz="1600" b="1" dirty="0" smtClean="0">
                          <a:solidFill>
                            <a:schemeClr val="tx1"/>
                          </a:solidFill>
                          <a:latin typeface="Meiryo UI" panose="020B0604030504040204" pitchFamily="50" charset="-128"/>
                          <a:ea typeface="Meiryo UI" panose="020B0604030504040204" pitchFamily="50" charset="-128"/>
                        </a:rPr>
                        <a:t>折れ曲がり構造</a:t>
                      </a:r>
                      <a:r>
                        <a:rPr kumimoji="1" lang="ja-JP" altLang="en-US" sz="1600" dirty="0" smtClean="0">
                          <a:latin typeface="Meiryo UI" panose="020B0604030504040204" pitchFamily="50" charset="-128"/>
                          <a:ea typeface="Meiryo UI" panose="020B0604030504040204" pitchFamily="50" charset="-128"/>
                        </a:rPr>
                        <a:t>」を維持する。</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783126622"/>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8</a:t>
                      </a:r>
                      <a:endParaRPr kumimoji="1" lang="ja-JP" altLang="en-US" sz="2400" b="1" dirty="0">
                        <a:latin typeface="Cooper Black" panose="0208090404030B0204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smtClean="0">
                          <a:latin typeface="Meiryo UI" panose="020B0604030504040204" pitchFamily="50" charset="-128"/>
                          <a:ea typeface="Meiryo UI" panose="020B0604030504040204" pitchFamily="50" charset="-128"/>
                        </a:rPr>
                        <a:t>Cas8</a:t>
                      </a:r>
                      <a:r>
                        <a:rPr kumimoji="1" lang="ja-JP" altLang="en-US" sz="1600" b="0" dirty="0" smtClean="0">
                          <a:latin typeface="Meiryo UI" panose="020B0604030504040204" pitchFamily="50" charset="-128"/>
                          <a:ea typeface="Meiryo UI" panose="020B0604030504040204" pitchFamily="50" charset="-128"/>
                        </a:rPr>
                        <a:t>は、</a:t>
                      </a:r>
                      <a:r>
                        <a:rPr kumimoji="1" lang="en-US" altLang="ja-JP" sz="1600" b="0" dirty="0" err="1" smtClean="0">
                          <a:latin typeface="Meiryo UI" panose="020B0604030504040204" pitchFamily="50" charset="-128"/>
                          <a:ea typeface="Meiryo UI" panose="020B0604030504040204" pitchFamily="50" charset="-128"/>
                        </a:rPr>
                        <a:t>Cascede</a:t>
                      </a:r>
                      <a:r>
                        <a:rPr kumimoji="1" lang="ja-JP" altLang="en-US" sz="1600" b="0" dirty="0" smtClean="0">
                          <a:latin typeface="Meiryo UI" panose="020B0604030504040204" pitchFamily="50" charset="-128"/>
                          <a:ea typeface="Meiryo UI" panose="020B0604030504040204" pitchFamily="50" charset="-128"/>
                        </a:rPr>
                        <a:t>を構成するユニットの一つで、</a:t>
                      </a:r>
                      <a:r>
                        <a:rPr kumimoji="1" lang="en-US" altLang="ja-JP" sz="1600" b="0" dirty="0" smtClean="0">
                          <a:latin typeface="Meiryo UI" panose="020B0604030504040204" pitchFamily="50" charset="-128"/>
                          <a:ea typeface="Meiryo UI" panose="020B0604030504040204" pitchFamily="50" charset="-128"/>
                        </a:rPr>
                        <a:t>PAM</a:t>
                      </a:r>
                      <a:r>
                        <a:rPr kumimoji="1" lang="ja-JP" altLang="en-US" sz="1600" b="0" dirty="0" smtClean="0">
                          <a:latin typeface="Meiryo UI" panose="020B0604030504040204" pitchFamily="50" charset="-128"/>
                          <a:ea typeface="Meiryo UI" panose="020B0604030504040204" pitchFamily="50" charset="-128"/>
                        </a:rPr>
                        <a:t>を認識。</a:t>
                      </a:r>
                      <a:endParaRPr kumimoji="1" lang="ja-JP" altLang="en-US" sz="160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10890991"/>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9</a:t>
                      </a:r>
                      <a:endParaRPr kumimoji="1" lang="ja-JP" altLang="en-US" sz="2400" b="1" dirty="0">
                        <a:latin typeface="Cooper Black" panose="0208090404030B020404" pitchFamily="18" charset="0"/>
                      </a:endParaRPr>
                    </a:p>
                  </a:txBody>
                  <a:tcPr anchor="ctr"/>
                </a:tc>
                <a:tc>
                  <a:txBody>
                    <a:bodyPr/>
                    <a:lstStyle/>
                    <a:p>
                      <a:r>
                        <a:rPr kumimoji="1" lang="en-US" altLang="ja-JP" sz="1600" b="0" dirty="0" smtClean="0">
                          <a:latin typeface="Meiryo UI" panose="020B0604030504040204" pitchFamily="50" charset="-128"/>
                          <a:ea typeface="Meiryo UI" panose="020B0604030504040204" pitchFamily="50" charset="-128"/>
                        </a:rPr>
                        <a:t>Cas9</a:t>
                      </a:r>
                      <a:r>
                        <a:rPr kumimoji="1" lang="ja-JP" altLang="en-US" sz="1600" b="0" dirty="0" smtClean="0">
                          <a:latin typeface="Meiryo UI" panose="020B0604030504040204" pitchFamily="50" charset="-128"/>
                          <a:ea typeface="Meiryo UI" panose="020B0604030504040204" pitchFamily="50" charset="-128"/>
                        </a:rPr>
                        <a:t>は、</a:t>
                      </a:r>
                      <a:r>
                        <a:rPr kumimoji="1" lang="en-US" altLang="ja-JP" sz="1600" b="1" dirty="0" smtClean="0">
                          <a:latin typeface="Meiryo UI" panose="020B0604030504040204" pitchFamily="50" charset="-128"/>
                          <a:ea typeface="Meiryo UI" panose="020B0604030504040204" pitchFamily="50" charset="-128"/>
                        </a:rPr>
                        <a:t>guide RNA</a:t>
                      </a:r>
                      <a:r>
                        <a:rPr kumimoji="1" lang="ja-JP" altLang="en-US" sz="1600" b="1" dirty="0" smtClean="0">
                          <a:latin typeface="Meiryo UI" panose="020B0604030504040204" pitchFamily="50" charset="-128"/>
                          <a:ea typeface="Meiryo UI" panose="020B0604030504040204" pitchFamily="50" charset="-128"/>
                        </a:rPr>
                        <a:t>（</a:t>
                      </a:r>
                      <a:r>
                        <a:rPr kumimoji="1" lang="en-US" altLang="ja-JP" sz="1600" b="1" dirty="0" smtClean="0">
                          <a:latin typeface="Meiryo UI" panose="020B0604030504040204" pitchFamily="50" charset="-128"/>
                          <a:ea typeface="Meiryo UI" panose="020B0604030504040204" pitchFamily="50" charset="-128"/>
                        </a:rPr>
                        <a:t>gRNA</a:t>
                      </a:r>
                      <a:r>
                        <a:rPr kumimoji="1" lang="ja-JP" altLang="en-US" sz="1600" b="1" dirty="0" smtClean="0">
                          <a:latin typeface="Meiryo UI" panose="020B0604030504040204" pitchFamily="50" charset="-128"/>
                          <a:ea typeface="Meiryo UI" panose="020B0604030504040204" pitchFamily="50" charset="-128"/>
                        </a:rPr>
                        <a:t>）</a:t>
                      </a:r>
                      <a:r>
                        <a:rPr kumimoji="1" lang="ja-JP" altLang="en-US" sz="1600" b="0" dirty="0" smtClean="0">
                          <a:latin typeface="Meiryo UI" panose="020B0604030504040204" pitchFamily="50" charset="-128"/>
                          <a:ea typeface="Meiryo UI" panose="020B0604030504040204" pitchFamily="50" charset="-128"/>
                        </a:rPr>
                        <a:t>と</a:t>
                      </a:r>
                      <a:r>
                        <a:rPr kumimoji="1" lang="ja-JP" altLang="en-US" sz="1600" b="1" dirty="0" smtClean="0">
                          <a:latin typeface="Meiryo UI" panose="020B0604030504040204" pitchFamily="50" charset="-128"/>
                          <a:ea typeface="Meiryo UI" panose="020B0604030504040204" pitchFamily="50" charset="-128"/>
                        </a:rPr>
                        <a:t>リボ核タンパク質（</a:t>
                      </a:r>
                      <a:r>
                        <a:rPr kumimoji="1" lang="en-US" altLang="ja-JP" sz="1600" b="1" dirty="0" smtClean="0">
                          <a:latin typeface="Meiryo UI" panose="020B0604030504040204" pitchFamily="50" charset="-128"/>
                          <a:ea typeface="Meiryo UI" panose="020B0604030504040204" pitchFamily="50" charset="-128"/>
                        </a:rPr>
                        <a:t>Ribonucleoprotein</a:t>
                      </a:r>
                      <a:r>
                        <a:rPr kumimoji="1" lang="ja-JP" altLang="en-US" sz="1600" b="1" dirty="0" smtClean="0">
                          <a:latin typeface="Meiryo UI" panose="020B0604030504040204" pitchFamily="50" charset="-128"/>
                          <a:ea typeface="Meiryo UI" panose="020B0604030504040204" pitchFamily="50" charset="-128"/>
                        </a:rPr>
                        <a:t>：</a:t>
                      </a:r>
                      <a:r>
                        <a:rPr kumimoji="1" lang="en-US" altLang="ja-JP" sz="1600" b="1" dirty="0" smtClean="0">
                          <a:latin typeface="Meiryo UI" panose="020B0604030504040204" pitchFamily="50" charset="-128"/>
                          <a:ea typeface="Meiryo UI" panose="020B0604030504040204" pitchFamily="50" charset="-128"/>
                        </a:rPr>
                        <a:t>RNP</a:t>
                      </a:r>
                      <a:r>
                        <a:rPr kumimoji="1" lang="ja-JP" altLang="en-US" sz="1600" b="1" dirty="0" smtClean="0">
                          <a:latin typeface="Meiryo UI" panose="020B0604030504040204" pitchFamily="50" charset="-128"/>
                          <a:ea typeface="Meiryo UI" panose="020B0604030504040204" pitchFamily="50" charset="-128"/>
                        </a:rPr>
                        <a:t>）複合体</a:t>
                      </a:r>
                      <a:r>
                        <a:rPr kumimoji="1" lang="ja-JP" altLang="en-US" sz="1600" b="0" dirty="0" smtClean="0">
                          <a:latin typeface="Meiryo UI" panose="020B0604030504040204" pitchFamily="50" charset="-128"/>
                          <a:ea typeface="Meiryo UI" panose="020B0604030504040204" pitchFamily="50" charset="-128"/>
                        </a:rPr>
                        <a:t>を形成。</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配列と</a:t>
                      </a:r>
                      <a:r>
                        <a:rPr kumimoji="1" lang="en-US" altLang="ja-JP" sz="1600" b="0" dirty="0" smtClean="0">
                          <a:latin typeface="Meiryo UI" panose="020B0604030504040204" pitchFamily="50" charset="-128"/>
                          <a:ea typeface="Meiryo UI" panose="020B0604030504040204" pitchFamily="50" charset="-128"/>
                        </a:rPr>
                        <a:t>gRNA</a:t>
                      </a:r>
                      <a:r>
                        <a:rPr kumimoji="1" lang="ja-JP" altLang="en-US" sz="1600" b="0" dirty="0" err="1" smtClean="0">
                          <a:latin typeface="Meiryo UI" panose="020B0604030504040204" pitchFamily="50" charset="-128"/>
                          <a:ea typeface="Meiryo UI" panose="020B0604030504040204" pitchFamily="50" charset="-128"/>
                        </a:rPr>
                        <a:t>を照</a:t>
                      </a:r>
                      <a:r>
                        <a:rPr kumimoji="1" lang="ja-JP" altLang="en-US" sz="1600" b="0" dirty="0" smtClean="0">
                          <a:latin typeface="Meiryo UI" panose="020B0604030504040204" pitchFamily="50" charset="-128"/>
                          <a:ea typeface="Meiryo UI" panose="020B0604030504040204" pitchFamily="50" charset="-128"/>
                        </a:rPr>
                        <a:t>合して標的部位を認識し、</a:t>
                      </a:r>
                      <a:r>
                        <a:rPr kumimoji="1" lang="en-US" altLang="ja-JP" sz="1600" b="0" dirty="0" smtClean="0">
                          <a:latin typeface="Meiryo UI" panose="020B0604030504040204" pitchFamily="50" charset="-128"/>
                          <a:ea typeface="Meiryo UI" panose="020B0604030504040204" pitchFamily="50" charset="-128"/>
                        </a:rPr>
                        <a:t>PAM</a:t>
                      </a:r>
                      <a:r>
                        <a:rPr kumimoji="1" lang="ja-JP" altLang="en-US" sz="1600" b="0" dirty="0"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NGG</a:t>
                      </a:r>
                      <a:r>
                        <a:rPr kumimoji="1" lang="ja-JP" altLang="en-US" sz="1600" b="0" dirty="0" smtClean="0">
                          <a:latin typeface="Meiryo UI" panose="020B0604030504040204" pitchFamily="50" charset="-128"/>
                          <a:ea typeface="Meiryo UI" panose="020B0604030504040204" pitchFamily="50" charset="-128"/>
                        </a:rPr>
                        <a:t>）配列から</a:t>
                      </a:r>
                      <a:r>
                        <a:rPr kumimoji="1" lang="en-US" altLang="ja-JP" sz="1600" b="0" dirty="0" smtClean="0">
                          <a:latin typeface="Meiryo UI" panose="020B0604030504040204" pitchFamily="50" charset="-128"/>
                          <a:ea typeface="Meiryo UI" panose="020B0604030504040204" pitchFamily="50" charset="-128"/>
                        </a:rPr>
                        <a:t>3</a:t>
                      </a:r>
                      <a:r>
                        <a:rPr kumimoji="1" lang="ja-JP" altLang="en-US" sz="1600" b="0" dirty="0" smtClean="0">
                          <a:latin typeface="Meiryo UI" panose="020B0604030504040204" pitchFamily="50" charset="-128"/>
                          <a:ea typeface="Meiryo UI" panose="020B0604030504040204" pitchFamily="50" charset="-128"/>
                        </a:rPr>
                        <a:t>塩基以内で</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を切断。</a:t>
                      </a:r>
                      <a:endParaRPr kumimoji="1" lang="en-US" altLang="ja-JP" sz="1600" b="0" dirty="0" smtClean="0">
                        <a:latin typeface="Meiryo UI" panose="020B0604030504040204" pitchFamily="50" charset="-128"/>
                        <a:ea typeface="Meiryo UI" panose="020B0604030504040204" pitchFamily="50" charset="-128"/>
                      </a:endParaRPr>
                    </a:p>
                    <a:p>
                      <a:r>
                        <a:rPr kumimoji="1" lang="en-US" altLang="ja-JP" sz="1600" b="0" dirty="0" smtClean="0">
                          <a:latin typeface="Meiryo UI" panose="020B0604030504040204" pitchFamily="50" charset="-128"/>
                          <a:ea typeface="Meiryo UI" panose="020B0604030504040204" pitchFamily="50" charset="-128"/>
                        </a:rPr>
                        <a:t>Cas9</a:t>
                      </a:r>
                      <a:r>
                        <a:rPr kumimoji="1" lang="ja-JP" altLang="en-US" sz="1600" b="0" dirty="0" smtClean="0">
                          <a:latin typeface="Meiryo UI" panose="020B0604030504040204" pitchFamily="50" charset="-128"/>
                          <a:ea typeface="Meiryo UI" panose="020B0604030504040204" pitchFamily="50" charset="-128"/>
                        </a:rPr>
                        <a:t>には、最初に用いられた</a:t>
                      </a:r>
                      <a:r>
                        <a:rPr kumimoji="1" lang="en-US" altLang="ja-JP" sz="1600" b="0" dirty="0" smtClean="0">
                          <a:latin typeface="Meiryo UI" panose="020B0604030504040204" pitchFamily="50" charset="-128"/>
                          <a:ea typeface="Meiryo UI" panose="020B0604030504040204" pitchFamily="50" charset="-128"/>
                        </a:rPr>
                        <a:t>SpCas9</a:t>
                      </a:r>
                      <a:r>
                        <a:rPr kumimoji="1" lang="ja-JP" altLang="en-US" sz="1600" b="0" dirty="0" smtClean="0">
                          <a:latin typeface="Meiryo UI" panose="020B0604030504040204" pitchFamily="50" charset="-128"/>
                          <a:ea typeface="Meiryo UI" panose="020B0604030504040204" pitchFamily="50" charset="-128"/>
                        </a:rPr>
                        <a:t>の他、</a:t>
                      </a:r>
                      <a:r>
                        <a:rPr kumimoji="1" lang="en-US" altLang="ja-JP" sz="1600" b="0" dirty="0" smtClean="0">
                          <a:latin typeface="Meiryo UI" panose="020B0604030504040204" pitchFamily="50" charset="-128"/>
                          <a:ea typeface="Meiryo UI" panose="020B0604030504040204" pitchFamily="50" charset="-128"/>
                        </a:rPr>
                        <a:t>SaCas9</a:t>
                      </a:r>
                      <a:r>
                        <a:rPr kumimoji="1" lang="ja-JP" altLang="en-US" sz="1600" b="0" dirty="0" err="1"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FnCas9</a:t>
                      </a:r>
                      <a:r>
                        <a:rPr kumimoji="1" lang="ja-JP" altLang="en-US" sz="1600" b="0" dirty="0" smtClean="0">
                          <a:latin typeface="Meiryo UI" panose="020B0604030504040204" pitchFamily="50" charset="-128"/>
                          <a:ea typeface="Meiryo UI" panose="020B0604030504040204" pitchFamily="50" charset="-128"/>
                        </a:rPr>
                        <a:t>や</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切断活性を非活性化した</a:t>
                      </a:r>
                      <a:r>
                        <a:rPr kumimoji="1" lang="en-US" altLang="ja-JP" sz="1600" b="0" dirty="0" smtClean="0">
                          <a:latin typeface="Meiryo UI" panose="020B0604030504040204" pitchFamily="50" charset="-128"/>
                          <a:ea typeface="Meiryo UI" panose="020B0604030504040204" pitchFamily="50" charset="-128"/>
                        </a:rPr>
                        <a:t>dCas9</a:t>
                      </a:r>
                      <a:r>
                        <a:rPr kumimoji="1" lang="ja-JP" altLang="en-US" sz="1600" b="0" smtClean="0">
                          <a:latin typeface="Meiryo UI" panose="020B0604030504040204" pitchFamily="50" charset="-128"/>
                          <a:ea typeface="Meiryo UI" panose="020B0604030504040204" pitchFamily="50" charset="-128"/>
                        </a:rPr>
                        <a:t>など。 </a:t>
                      </a:r>
                      <a:endParaRPr kumimoji="1" lang="ja-JP" altLang="en-US" sz="160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152452840"/>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10</a:t>
                      </a:r>
                      <a:endParaRPr kumimoji="1" lang="ja-JP" altLang="en-US" sz="2400" b="1" dirty="0">
                        <a:latin typeface="Cooper Black" panose="0208090404030B020404" pitchFamily="18" charset="0"/>
                      </a:endParaRPr>
                    </a:p>
                  </a:txBody>
                  <a:tcPr anchor="ctr"/>
                </a:tc>
                <a:tc>
                  <a:txBody>
                    <a:bodyPr/>
                    <a:lstStyle/>
                    <a:p>
                      <a:r>
                        <a:rPr kumimoji="1" lang="en-US" altLang="ja-JP" sz="1600" dirty="0" smtClean="0">
                          <a:latin typeface="Meiryo UI" panose="020B0604030504040204" pitchFamily="50" charset="-128"/>
                          <a:ea typeface="Meiryo UI" panose="020B0604030504040204" pitchFamily="50" charset="-128"/>
                        </a:rPr>
                        <a:t>Cas10</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dirty="0" smtClean="0">
                          <a:latin typeface="Meiryo UI" panose="020B0604030504040204" pitchFamily="50" charset="-128"/>
                          <a:ea typeface="Meiryo UI" panose="020B0604030504040204" pitchFamily="50" charset="-128"/>
                        </a:rPr>
                        <a:t>DNA</a:t>
                      </a:r>
                      <a:r>
                        <a:rPr kumimoji="1" lang="ja-JP" altLang="en-US" sz="1600" dirty="0" smtClean="0">
                          <a:latin typeface="Meiryo UI" panose="020B0604030504040204" pitchFamily="50" charset="-128"/>
                          <a:ea typeface="Meiryo UI" panose="020B0604030504040204" pitchFamily="50" charset="-128"/>
                        </a:rPr>
                        <a:t>ポリメラーゼおよびヌクレオチドシクラーゼを含む複合体。</a:t>
                      </a:r>
                      <a:r>
                        <a:rPr kumimoji="1" lang="en-US" altLang="ja-JP" sz="1600" b="1" dirty="0" smtClean="0">
                          <a:latin typeface="Meiryo UI" panose="020B0604030504040204" pitchFamily="50" charset="-128"/>
                          <a:ea typeface="Meiryo UI" panose="020B0604030504040204" pitchFamily="50" charset="-128"/>
                        </a:rPr>
                        <a:t>CRISPR-Cas10</a:t>
                      </a:r>
                      <a:r>
                        <a:rPr kumimoji="1" lang="ja-JP" altLang="en-US" sz="1600" dirty="0" smtClean="0">
                          <a:latin typeface="Meiryo UI" panose="020B0604030504040204" pitchFamily="50" charset="-128"/>
                          <a:ea typeface="Meiryo UI" panose="020B0604030504040204" pitchFamily="50" charset="-128"/>
                        </a:rPr>
                        <a:t>として生物圏で最も豊富なファージの遺伝操作に関する研究が進展。病原性ファージなど</a:t>
                      </a:r>
                      <a:r>
                        <a:rPr kumimoji="1" lang="ja-JP" altLang="en-US" sz="1600" b="1" dirty="0" smtClean="0">
                          <a:latin typeface="Meiryo UI" panose="020B0604030504040204" pitchFamily="50" charset="-128"/>
                          <a:ea typeface="Meiryo UI" panose="020B0604030504040204" pitchFamily="50" charset="-128"/>
                        </a:rPr>
                        <a:t>原核生物ゲノム編集技術</a:t>
                      </a:r>
                      <a:r>
                        <a:rPr kumimoji="1" lang="ja-JP" altLang="en-US" sz="1600"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4265972004"/>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11</a:t>
                      </a:r>
                      <a:endParaRPr kumimoji="1" lang="ja-JP" altLang="en-US" sz="2400" b="1" dirty="0">
                        <a:latin typeface="Cooper Black" panose="0208090404030B020404" pitchFamily="18" charset="0"/>
                      </a:endParaRPr>
                    </a:p>
                  </a:txBody>
                  <a:tcPr anchor="ctr"/>
                </a:tc>
                <a:tc>
                  <a:txBody>
                    <a:bodyPr/>
                    <a:lstStyle/>
                    <a:p>
                      <a:r>
                        <a:rPr kumimoji="1" lang="en-US" altLang="ja-JP" sz="1600" b="1" dirty="0" smtClean="0">
                          <a:latin typeface="Meiryo UI" panose="020B0604030504040204" pitchFamily="50" charset="-128"/>
                          <a:ea typeface="Meiryo UI" panose="020B0604030504040204" pitchFamily="50" charset="-128"/>
                        </a:rPr>
                        <a:t>RNP</a:t>
                      </a:r>
                      <a:r>
                        <a:rPr kumimoji="1" lang="ja-JP" altLang="en-US" sz="1600" b="1" dirty="0" smtClean="0">
                          <a:latin typeface="Meiryo UI" panose="020B0604030504040204" pitchFamily="50" charset="-128"/>
                          <a:ea typeface="Meiryo UI" panose="020B0604030504040204" pitchFamily="50" charset="-128"/>
                        </a:rPr>
                        <a:t>複合体</a:t>
                      </a:r>
                      <a:r>
                        <a:rPr kumimoji="1" lang="ja-JP" altLang="en-US" sz="1600" dirty="0" smtClean="0">
                          <a:latin typeface="Meiryo UI" panose="020B0604030504040204" pitchFamily="50" charset="-128"/>
                          <a:ea typeface="Meiryo UI" panose="020B0604030504040204" pitchFamily="50" charset="-128"/>
                        </a:rPr>
                        <a:t>（標的配列を認識する）を構成する。</a:t>
                      </a:r>
                      <a:r>
                        <a:rPr kumimoji="1" lang="en-US" altLang="ja-JP" sz="1600" dirty="0" smtClean="0">
                          <a:latin typeface="Meiryo UI" panose="020B0604030504040204" pitchFamily="50" charset="-128"/>
                          <a:ea typeface="Meiryo UI" panose="020B0604030504040204" pitchFamily="50" charset="-128"/>
                        </a:rPr>
                        <a:t>Subunit</a:t>
                      </a:r>
                      <a:r>
                        <a:rPr kumimoji="1" lang="ja-JP" altLang="en-US" sz="1600" dirty="0" smtClean="0">
                          <a:latin typeface="Meiryo UI" panose="020B0604030504040204" pitchFamily="50" charset="-128"/>
                          <a:ea typeface="Meiryo UI" panose="020B0604030504040204" pitchFamily="50" charset="-128"/>
                        </a:rPr>
                        <a:t>のメインは</a:t>
                      </a:r>
                      <a:r>
                        <a:rPr kumimoji="1" lang="en-US" altLang="ja-JP" sz="1600" dirty="0" smtClean="0">
                          <a:latin typeface="Meiryo UI" panose="020B0604030504040204" pitchFamily="50" charset="-128"/>
                          <a:ea typeface="Meiryo UI" panose="020B0604030504040204" pitchFamily="50" charset="-128"/>
                        </a:rPr>
                        <a:t>Cas5</a:t>
                      </a:r>
                      <a:r>
                        <a:rPr kumimoji="1" lang="ja-JP" altLang="en-US" sz="1600" dirty="0" smtClean="0">
                          <a:latin typeface="Meiryo UI" panose="020B0604030504040204" pitchFamily="50" charset="-128"/>
                          <a:ea typeface="Meiryo UI" panose="020B0604030504040204" pitchFamily="50" charset="-128"/>
                        </a:rPr>
                        <a:t>と</a:t>
                      </a:r>
                      <a:r>
                        <a:rPr kumimoji="1" lang="en-US" altLang="ja-JP" sz="1600" dirty="0" smtClean="0">
                          <a:latin typeface="Meiryo UI" panose="020B0604030504040204" pitchFamily="50" charset="-128"/>
                          <a:ea typeface="Meiryo UI" panose="020B0604030504040204" pitchFamily="50" charset="-128"/>
                        </a:rPr>
                        <a:t>Cas7</a:t>
                      </a:r>
                      <a:r>
                        <a:rPr kumimoji="1" lang="ja-JP" altLang="en-US" sz="1600" dirty="0" smtClean="0">
                          <a:latin typeface="Meiryo UI" panose="020B0604030504040204" pitchFamily="50" charset="-128"/>
                          <a:ea typeface="Meiryo UI" panose="020B0604030504040204" pitchFamily="50" charset="-128"/>
                        </a:rPr>
                        <a:t>で</a:t>
                      </a:r>
                      <a:r>
                        <a:rPr kumimoji="1" lang="en-US" altLang="ja-JP" sz="1600" dirty="0" smtClean="0">
                          <a:latin typeface="Meiryo UI" panose="020B0604030504040204" pitchFamily="50" charset="-128"/>
                          <a:ea typeface="Meiryo UI" panose="020B0604030504040204" pitchFamily="50" charset="-128"/>
                        </a:rPr>
                        <a:t>Cas11</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dirty="0" smtClean="0">
                          <a:latin typeface="Meiryo UI" panose="020B0604030504040204" pitchFamily="50" charset="-128"/>
                          <a:ea typeface="Meiryo UI" panose="020B0604030504040204" pitchFamily="50" charset="-128"/>
                        </a:rPr>
                        <a:t>Small</a:t>
                      </a:r>
                      <a:r>
                        <a:rPr kumimoji="1" lang="ja-JP" altLang="en-US" sz="1600" dirty="0" smtClean="0">
                          <a:latin typeface="Meiryo UI" panose="020B0604030504040204" pitchFamily="50" charset="-128"/>
                          <a:ea typeface="Meiryo UI" panose="020B0604030504040204" pitchFamily="50" charset="-128"/>
                        </a:rPr>
                        <a:t> </a:t>
                      </a:r>
                      <a:r>
                        <a:rPr kumimoji="1" lang="en-US" altLang="ja-JP" sz="1600" dirty="0" smtClean="0">
                          <a:latin typeface="Meiryo UI" panose="020B0604030504040204" pitchFamily="50" charset="-128"/>
                          <a:ea typeface="Meiryo UI" panose="020B0604030504040204" pitchFamily="50" charset="-128"/>
                        </a:rPr>
                        <a:t>Subunit</a:t>
                      </a:r>
                      <a:r>
                        <a:rPr kumimoji="1" lang="ja-JP" altLang="en-US" sz="1600" dirty="0" smtClean="0">
                          <a:latin typeface="Meiryo UI" panose="020B0604030504040204" pitchFamily="50" charset="-128"/>
                          <a:ea typeface="Meiryo UI" panose="020B0604030504040204" pitchFamily="50" charset="-128"/>
                        </a:rPr>
                        <a:t>の一つ。</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157187123"/>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12a</a:t>
                      </a:r>
                      <a:endParaRPr kumimoji="1" lang="ja-JP" altLang="en-US" sz="2400" b="1" dirty="0">
                        <a:latin typeface="Cooper Black" panose="0208090404030B020404" pitchFamily="18" charset="0"/>
                      </a:endParaRPr>
                    </a:p>
                  </a:txBody>
                  <a:tcPr anchor="ctr"/>
                </a:tc>
                <a:tc>
                  <a:txBody>
                    <a:bodyPr/>
                    <a:lstStyle/>
                    <a:p>
                      <a:r>
                        <a:rPr kumimoji="1" lang="ja-JP" altLang="en-US" sz="1600" dirty="0" smtClean="0">
                          <a:latin typeface="Meiryo UI" panose="020B0604030504040204" pitchFamily="50" charset="-128"/>
                          <a:ea typeface="Meiryo UI" panose="020B0604030504040204" pitchFamily="50" charset="-128"/>
                        </a:rPr>
                        <a:t>ゲノム編集用に開発された</a:t>
                      </a:r>
                      <a:r>
                        <a:rPr kumimoji="1" lang="en-US" altLang="ja-JP" sz="1600" dirty="0" err="1" smtClean="0">
                          <a:latin typeface="Meiryo UI" panose="020B0604030504040204" pitchFamily="50" charset="-128"/>
                          <a:ea typeface="Meiryo UI" panose="020B0604030504040204" pitchFamily="50" charset="-128"/>
                        </a:rPr>
                        <a:t>Cas</a:t>
                      </a:r>
                      <a:r>
                        <a:rPr kumimoji="1" lang="ja-JP" altLang="en-US" sz="1600" dirty="0" smtClean="0">
                          <a:latin typeface="Meiryo UI" panose="020B0604030504040204" pitchFamily="50" charset="-128"/>
                          <a:ea typeface="Meiryo UI" panose="020B0604030504040204" pitchFamily="50" charset="-128"/>
                        </a:rPr>
                        <a:t>タンパク質で別名</a:t>
                      </a:r>
                      <a:r>
                        <a:rPr kumimoji="1" lang="en-US" altLang="ja-JP" sz="1600" dirty="0" smtClean="0">
                          <a:latin typeface="Meiryo UI" panose="020B0604030504040204" pitchFamily="50" charset="-128"/>
                          <a:ea typeface="Meiryo UI" panose="020B0604030504040204" pitchFamily="50" charset="-128"/>
                        </a:rPr>
                        <a:t>Cpf1</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Cas9</a:t>
                      </a:r>
                      <a:r>
                        <a:rPr kumimoji="1" lang="ja-JP" altLang="en-US" sz="1600" b="0" dirty="0" smtClean="0">
                          <a:latin typeface="Meiryo UI" panose="020B0604030504040204" pitchFamily="50" charset="-128"/>
                          <a:ea typeface="Meiryo UI" panose="020B0604030504040204" pitchFamily="50" charset="-128"/>
                        </a:rPr>
                        <a:t>は二本鎖</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を垂直に切断するが、</a:t>
                      </a:r>
                      <a:r>
                        <a:rPr kumimoji="1" lang="en-US" altLang="ja-JP" sz="1600" b="0" dirty="0" smtClean="0">
                          <a:latin typeface="Meiryo UI" panose="020B0604030504040204" pitchFamily="50" charset="-128"/>
                          <a:ea typeface="Meiryo UI" panose="020B0604030504040204" pitchFamily="50" charset="-128"/>
                        </a:rPr>
                        <a:t>Cas12a</a:t>
                      </a:r>
                      <a:r>
                        <a:rPr kumimoji="1" lang="ja-JP" altLang="en-US" sz="1600" b="0" dirty="0" smtClean="0">
                          <a:latin typeface="Meiryo UI" panose="020B0604030504040204" pitchFamily="50" charset="-128"/>
                          <a:ea typeface="Meiryo UI" panose="020B0604030504040204" pitchFamily="50" charset="-128"/>
                        </a:rPr>
                        <a:t>は、切断面</a:t>
                      </a:r>
                      <a:r>
                        <a:rPr kumimoji="1" lang="en-US" altLang="ja-JP" sz="1600" b="0" dirty="0" smtClean="0">
                          <a:latin typeface="Meiryo UI" panose="020B0604030504040204" pitchFamily="50" charset="-128"/>
                          <a:ea typeface="Meiryo UI" panose="020B0604030504040204" pitchFamily="50" charset="-128"/>
                        </a:rPr>
                        <a:t>5’</a:t>
                      </a:r>
                      <a:r>
                        <a:rPr kumimoji="1" lang="ja-JP" altLang="en-US" sz="1600" b="0" dirty="0" smtClean="0">
                          <a:latin typeface="Meiryo UI" panose="020B0604030504040204" pitchFamily="50" charset="-128"/>
                          <a:ea typeface="Meiryo UI" panose="020B0604030504040204" pitchFamily="50" charset="-128"/>
                        </a:rPr>
                        <a:t>突出末端をつくる。</a:t>
                      </a:r>
                      <a:r>
                        <a:rPr kumimoji="1" lang="en-US" altLang="ja-JP" sz="1600" b="0" dirty="0" smtClean="0">
                          <a:latin typeface="Meiryo UI" panose="020B0604030504040204" pitchFamily="50" charset="-128"/>
                          <a:ea typeface="Meiryo UI" panose="020B0604030504040204" pitchFamily="50" charset="-128"/>
                        </a:rPr>
                        <a:t>Cas9</a:t>
                      </a:r>
                      <a:r>
                        <a:rPr kumimoji="1" lang="ja-JP" altLang="en-US" sz="1600" b="0" dirty="0" err="1"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Cas12b</a:t>
                      </a:r>
                      <a:r>
                        <a:rPr kumimoji="1" lang="ja-JP" altLang="en-US" sz="1600" b="0" dirty="0" smtClean="0">
                          <a:latin typeface="Meiryo UI" panose="020B0604030504040204" pitchFamily="50" charset="-128"/>
                          <a:ea typeface="Meiryo UI" panose="020B0604030504040204" pitchFamily="50" charset="-128"/>
                        </a:rPr>
                        <a:t>と共にヒトゲノム編集のプラットフォームの一つ。</a:t>
                      </a:r>
                      <a:endParaRPr kumimoji="1" lang="ja-JP" altLang="en-US" sz="160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223200668"/>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12b</a:t>
                      </a:r>
                      <a:endParaRPr kumimoji="1" lang="ja-JP" altLang="en-US" sz="2400" b="1" dirty="0">
                        <a:latin typeface="Cooper Black" panose="0208090404030B020404" pitchFamily="18" charset="0"/>
                      </a:endParaRPr>
                    </a:p>
                  </a:txBody>
                  <a:tcPr anchor="ctr"/>
                </a:tc>
                <a:tc>
                  <a:txBody>
                    <a:bodyPr/>
                    <a:lstStyle/>
                    <a:p>
                      <a:r>
                        <a:rPr kumimoji="1" lang="ja-JP" altLang="en-US" sz="1600" dirty="0" smtClean="0">
                          <a:latin typeface="Meiryo UI" panose="020B0604030504040204" pitchFamily="50" charset="-128"/>
                          <a:ea typeface="Meiryo UI" panose="020B0604030504040204" pitchFamily="50" charset="-128"/>
                        </a:rPr>
                        <a:t>ヒトゲノム編集プラットフォームの一つ。</a:t>
                      </a:r>
                      <a:r>
                        <a:rPr kumimoji="1" lang="en-US" altLang="ja-JP" sz="1600" dirty="0" smtClean="0">
                          <a:latin typeface="Meiryo UI" panose="020B0604030504040204" pitchFamily="50" charset="-128"/>
                          <a:ea typeface="Meiryo UI" panose="020B0604030504040204" pitchFamily="50" charset="-128"/>
                        </a:rPr>
                        <a:t>Cas9</a:t>
                      </a:r>
                      <a:r>
                        <a:rPr kumimoji="1" lang="ja-JP" altLang="en-US" sz="1600" dirty="0" smtClean="0">
                          <a:latin typeface="Meiryo UI" panose="020B0604030504040204" pitchFamily="50" charset="-128"/>
                          <a:ea typeface="Meiryo UI" panose="020B0604030504040204" pitchFamily="50" charset="-128"/>
                        </a:rPr>
                        <a:t>や</a:t>
                      </a:r>
                      <a:r>
                        <a:rPr kumimoji="1" lang="en-US" altLang="ja-JP" sz="1600" dirty="0" smtClean="0">
                          <a:latin typeface="Meiryo UI" panose="020B0604030504040204" pitchFamily="50" charset="-128"/>
                          <a:ea typeface="Meiryo UI" panose="020B0604030504040204" pitchFamily="50" charset="-128"/>
                        </a:rPr>
                        <a:t>Cas12a</a:t>
                      </a:r>
                      <a:r>
                        <a:rPr kumimoji="1" lang="ja-JP" altLang="en-US" sz="1600" dirty="0" smtClean="0">
                          <a:latin typeface="Meiryo UI" panose="020B0604030504040204" pitchFamily="50" charset="-128"/>
                          <a:ea typeface="Meiryo UI" panose="020B0604030504040204" pitchFamily="50" charset="-128"/>
                        </a:rPr>
                        <a:t>より小さいのでアデノ随伴ウイルスなどを用いたウイルスベクターによるヒト細胞へのデリバリー・ツールの可能性。</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187403093"/>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13</a:t>
                      </a:r>
                      <a:endParaRPr kumimoji="1" lang="ja-JP" altLang="en-US" sz="2400" b="1" dirty="0">
                        <a:latin typeface="Cooper Black" panose="0208090404030B020404" pitchFamily="18" charset="0"/>
                      </a:endParaRPr>
                    </a:p>
                  </a:txBody>
                  <a:tcPr anchor="ctr"/>
                </a:tc>
                <a:tc>
                  <a:txBody>
                    <a:bodyPr/>
                    <a:lstStyle/>
                    <a:p>
                      <a:r>
                        <a:rPr kumimoji="1" lang="en-US" altLang="ja-JP" sz="1600" b="1" dirty="0" smtClean="0">
                          <a:latin typeface="Meiryo UI" panose="020B0604030504040204" pitchFamily="50" charset="-128"/>
                          <a:ea typeface="Meiryo UI" panose="020B0604030504040204" pitchFamily="50" charset="-128"/>
                        </a:rPr>
                        <a:t>RNA</a:t>
                      </a:r>
                      <a:r>
                        <a:rPr kumimoji="1" lang="ja-JP" altLang="en-US" sz="1600" b="1" dirty="0" smtClean="0">
                          <a:latin typeface="Meiryo UI" panose="020B0604030504040204" pitchFamily="50" charset="-128"/>
                          <a:ea typeface="Meiryo UI" panose="020B0604030504040204" pitchFamily="50" charset="-128"/>
                        </a:rPr>
                        <a:t>編集</a:t>
                      </a:r>
                      <a:r>
                        <a:rPr kumimoji="1" lang="en-US" altLang="ja-JP" sz="1600" b="1" dirty="0" err="1" smtClean="0">
                          <a:latin typeface="Meiryo UI" panose="020B0604030504040204" pitchFamily="50" charset="-128"/>
                          <a:ea typeface="Meiryo UI" panose="020B0604030504040204" pitchFamily="50" charset="-128"/>
                        </a:rPr>
                        <a:t>Cas</a:t>
                      </a:r>
                      <a:r>
                        <a:rPr kumimoji="1" lang="ja-JP" altLang="en-US" sz="1600" b="1" dirty="0" smtClean="0">
                          <a:latin typeface="Meiryo UI" panose="020B0604030504040204" pitchFamily="50" charset="-128"/>
                          <a:ea typeface="Meiryo UI" panose="020B0604030504040204" pitchFamily="50" charset="-128"/>
                        </a:rPr>
                        <a:t>タンパク質</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Cas13a</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C2c2</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a:t>
                      </a:r>
                      <a:r>
                        <a:rPr kumimoji="1" lang="ja-JP" altLang="en-US" sz="1600" dirty="0" smtClean="0">
                          <a:latin typeface="Meiryo UI" panose="020B0604030504040204" pitchFamily="50" charset="-128"/>
                          <a:ea typeface="Meiryo UI" panose="020B0604030504040204" pitchFamily="50" charset="-128"/>
                        </a:rPr>
                        <a:t>のサブタイプには、</a:t>
                      </a:r>
                      <a:r>
                        <a:rPr kumimoji="1" lang="en-US" altLang="ja-JP" sz="1600" dirty="0" smtClean="0">
                          <a:latin typeface="Meiryo UI" panose="020B0604030504040204" pitchFamily="50" charset="-128"/>
                          <a:ea typeface="Meiryo UI" panose="020B0604030504040204" pitchFamily="50" charset="-128"/>
                        </a:rPr>
                        <a:t>Cas13a</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Cas13b</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Cas13c</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Cas13d</a:t>
                      </a:r>
                      <a:r>
                        <a:rPr kumimoji="1" lang="ja-JP" altLang="en-US" sz="1600" dirty="0" smtClean="0">
                          <a:latin typeface="Meiryo UI" panose="020B0604030504040204" pitchFamily="50" charset="-128"/>
                          <a:ea typeface="Meiryo UI" panose="020B0604030504040204" pitchFamily="50" charset="-128"/>
                        </a:rPr>
                        <a:t>がある。</a:t>
                      </a:r>
                      <a:r>
                        <a:rPr kumimoji="1" lang="en-US" altLang="ja-JP" sz="1600" dirty="0" smtClean="0">
                          <a:latin typeface="Meiryo UI" panose="020B0604030504040204" pitchFamily="50" charset="-128"/>
                          <a:ea typeface="Meiryo UI" panose="020B0604030504040204" pitchFamily="50" charset="-128"/>
                        </a:rPr>
                        <a:t>Cas13b</a:t>
                      </a:r>
                      <a:r>
                        <a:rPr kumimoji="1" lang="ja-JP" altLang="en-US" sz="1600" dirty="0" smtClean="0">
                          <a:latin typeface="Meiryo UI" panose="020B0604030504040204" pitchFamily="50" charset="-128"/>
                          <a:ea typeface="Meiryo UI" panose="020B0604030504040204" pitchFamily="50" charset="-128"/>
                        </a:rPr>
                        <a:t>を利用した技術には、</a:t>
                      </a:r>
                      <a:r>
                        <a:rPr kumimoji="1" lang="en-US" altLang="ja-JP" sz="1600" b="1" dirty="0" smtClean="0">
                          <a:latin typeface="Meiryo UI" panose="020B0604030504040204" pitchFamily="50" charset="-128"/>
                          <a:ea typeface="Meiryo UI" panose="020B0604030504040204" pitchFamily="50" charset="-128"/>
                        </a:rPr>
                        <a:t>A-to-I</a:t>
                      </a:r>
                      <a:r>
                        <a:rPr kumimoji="1" lang="ja-JP" altLang="en-US" sz="1600" b="1" dirty="0" smtClean="0">
                          <a:latin typeface="Meiryo UI" panose="020B0604030504040204" pitchFamily="50" charset="-128"/>
                          <a:ea typeface="Meiryo UI" panose="020B0604030504040204" pitchFamily="50" charset="-128"/>
                        </a:rPr>
                        <a:t>塩基置換法</a:t>
                      </a:r>
                      <a:r>
                        <a:rPr kumimoji="1" lang="en-US" altLang="ja-JP" sz="1600" b="1" dirty="0" smtClean="0">
                          <a:latin typeface="Meiryo UI" panose="020B0604030504040204" pitchFamily="50" charset="-128"/>
                          <a:ea typeface="Meiryo UI" panose="020B0604030504040204" pitchFamily="50" charset="-128"/>
                        </a:rPr>
                        <a:t>REPAIR</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b="1" dirty="0" smtClean="0">
                          <a:latin typeface="Meiryo UI" panose="020B0604030504040204" pitchFamily="50" charset="-128"/>
                          <a:ea typeface="Meiryo UI" panose="020B0604030504040204" pitchFamily="50" charset="-128"/>
                        </a:rPr>
                        <a:t>SHERLOCK</a:t>
                      </a:r>
                      <a:r>
                        <a:rPr kumimoji="1" lang="ja-JP" altLang="en-US" sz="1600" dirty="0" smtClean="0">
                          <a:latin typeface="Meiryo UI" panose="020B0604030504040204" pitchFamily="50" charset="-128"/>
                          <a:ea typeface="Meiryo UI" panose="020B0604030504040204" pitchFamily="50" charset="-128"/>
                        </a:rPr>
                        <a:t>がある。</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953154925"/>
                  </a:ext>
                </a:extLst>
              </a:tr>
            </a:tbl>
          </a:graphicData>
        </a:graphic>
      </p:graphicFrame>
    </p:spTree>
    <p:extLst>
      <p:ext uri="{BB962C8B-B14F-4D97-AF65-F5344CB8AC3E}">
        <p14:creationId xmlns:p14="http://schemas.microsoft.com/office/powerpoint/2010/main" val="3188913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ext uri="{D42A27DB-BD31-4B8C-83A1-F6EECF244321}">
                <p14:modId xmlns:p14="http://schemas.microsoft.com/office/powerpoint/2010/main" val="3958743308"/>
              </p:ext>
            </p:extLst>
          </p:nvPr>
        </p:nvGraphicFramePr>
        <p:xfrm>
          <a:off x="1110628" y="602546"/>
          <a:ext cx="9685517" cy="5918200"/>
        </p:xfrm>
        <a:graphic>
          <a:graphicData uri="http://schemas.openxmlformats.org/drawingml/2006/table">
            <a:tbl>
              <a:tblPr firstRow="1" bandRow="1">
                <a:tableStyleId>{21E4AEA4-8DFA-4A89-87EB-49C32662AFE0}</a:tableStyleId>
              </a:tblPr>
              <a:tblGrid>
                <a:gridCol w="2332610">
                  <a:extLst>
                    <a:ext uri="{9D8B030D-6E8A-4147-A177-3AD203B41FA5}">
                      <a16:colId xmlns:a16="http://schemas.microsoft.com/office/drawing/2014/main" val="2770750493"/>
                    </a:ext>
                  </a:extLst>
                </a:gridCol>
                <a:gridCol w="7352907">
                  <a:extLst>
                    <a:ext uri="{9D8B030D-6E8A-4147-A177-3AD203B41FA5}">
                      <a16:colId xmlns:a16="http://schemas.microsoft.com/office/drawing/2014/main" val="781155434"/>
                    </a:ext>
                  </a:extLst>
                </a:gridCol>
              </a:tblGrid>
              <a:tr h="370840">
                <a:tc>
                  <a:txBody>
                    <a:bodyPr/>
                    <a:lstStyle/>
                    <a:p>
                      <a:pPr algn="ctr"/>
                      <a:r>
                        <a:rPr kumimoji="1" lang="en-US" altLang="ja-JP" dirty="0" err="1" smtClean="0">
                          <a:solidFill>
                            <a:schemeClr val="bg1">
                              <a:lumMod val="95000"/>
                            </a:schemeClr>
                          </a:solidFill>
                          <a:latin typeface="Arial Black" panose="020B0A04020102020204" pitchFamily="34" charset="0"/>
                        </a:rPr>
                        <a:t>Cas</a:t>
                      </a:r>
                      <a:r>
                        <a:rPr kumimoji="1" lang="ja-JP" altLang="en-US" dirty="0" smtClean="0">
                          <a:solidFill>
                            <a:schemeClr val="bg1">
                              <a:lumMod val="95000"/>
                            </a:schemeClr>
                          </a:solidFill>
                          <a:latin typeface="Arial Black" panose="020B0A04020102020204" pitchFamily="34" charset="0"/>
                        </a:rPr>
                        <a:t>タンパク質</a:t>
                      </a:r>
                      <a:endParaRPr kumimoji="1" lang="ja-JP" altLang="en-US" b="1" dirty="0">
                        <a:solidFill>
                          <a:schemeClr val="bg1">
                            <a:lumMod val="95000"/>
                          </a:schemeClr>
                        </a:solidFill>
                        <a:latin typeface="Arial Black" panose="020B0A04020102020204" pitchFamily="34" charset="0"/>
                        <a:ea typeface="Meiryo UI" panose="020B0604030504040204" pitchFamily="50" charset="-128"/>
                      </a:endParaRPr>
                    </a:p>
                  </a:txBody>
                  <a:tcPr/>
                </a:tc>
                <a:tc>
                  <a:txBody>
                    <a:bodyPr/>
                    <a:lstStyle/>
                    <a:p>
                      <a:pPr algn="ctr"/>
                      <a:r>
                        <a:rPr kumimoji="1" lang="ja-JP" altLang="en-US" dirty="0" smtClean="0"/>
                        <a:t>機能</a:t>
                      </a:r>
                      <a:endParaRPr kumimoji="1" lang="ja-JP" altLang="en-US"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355201695"/>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1</a:t>
                      </a:r>
                      <a:endParaRPr kumimoji="1" lang="ja-JP" altLang="en-US" sz="2000" b="1" dirty="0">
                        <a:latin typeface="Cooper Black" panose="0208090404030B020404" pitchFamily="18" charset="0"/>
                      </a:endParaRPr>
                    </a:p>
                  </a:txBody>
                  <a:tcPr/>
                </a:tc>
                <a:tc>
                  <a:txBody>
                    <a:bodyPr/>
                    <a:lstStyle/>
                    <a:p>
                      <a:r>
                        <a:rPr kumimoji="1" lang="en-US" altLang="ja-JP" sz="1600" kern="1200" dirty="0" smtClean="0">
                          <a:effectLst/>
                          <a:latin typeface="Cooper Black" panose="0208090404030B020404" pitchFamily="18" charset="0"/>
                          <a:ea typeface="Meiryo UI" panose="020B0604030504040204" pitchFamily="50" charset="-128"/>
                        </a:rPr>
                        <a:t>Proto-spacer Adjacent Motif</a:t>
                      </a:r>
                      <a:r>
                        <a:rPr kumimoji="1" lang="ja-JP" altLang="en-US" sz="1600" kern="1200" dirty="0" smtClean="0">
                          <a:effectLst/>
                          <a:latin typeface="Cooper Black" panose="0208090404030B020404" pitchFamily="18" charset="0"/>
                          <a:ea typeface="Meiryo UI" panose="020B0604030504040204" pitchFamily="50" charset="-128"/>
                        </a:rPr>
                        <a:t>（</a:t>
                      </a:r>
                      <a:r>
                        <a:rPr kumimoji="1" lang="en-US" altLang="ja-JP" sz="1600" kern="1200" dirty="0" smtClean="0">
                          <a:effectLst/>
                          <a:latin typeface="Cooper Black" panose="0208090404030B020404" pitchFamily="18" charset="0"/>
                          <a:ea typeface="Meiryo UI" panose="020B0604030504040204" pitchFamily="50" charset="-128"/>
                        </a:rPr>
                        <a:t>PAM</a:t>
                      </a:r>
                      <a:r>
                        <a:rPr kumimoji="1" lang="ja-JP" altLang="en-US" sz="1600" kern="1200" dirty="0" smtClean="0">
                          <a:effectLst/>
                          <a:latin typeface="Cooper Black" panose="0208090404030B020404" pitchFamily="18" charset="0"/>
                          <a:ea typeface="Meiryo UI" panose="020B0604030504040204" pitchFamily="50" charset="-128"/>
                        </a:rPr>
                        <a:t>）配列を認識</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680639798"/>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2</a:t>
                      </a:r>
                      <a:endParaRPr kumimoji="1" lang="ja-JP" altLang="en-US" sz="2000" b="1" dirty="0">
                        <a:latin typeface="Cooper Black" panose="0208090404030B020404" pitchFamily="18" charset="0"/>
                      </a:endParaRPr>
                    </a:p>
                  </a:txBody>
                  <a:tcPr/>
                </a:tc>
                <a:tc>
                  <a:txBody>
                    <a:bodyPr/>
                    <a:lstStyle/>
                    <a:p>
                      <a:r>
                        <a:rPr kumimoji="1" lang="en-US" altLang="ja-JP" sz="1600" kern="1200" dirty="0" smtClean="0">
                          <a:effectLst/>
                          <a:latin typeface="Cooper Black" panose="0208090404030B020404" pitchFamily="18" charset="0"/>
                          <a:ea typeface="Meiryo UI" panose="020B0604030504040204" pitchFamily="50" charset="-128"/>
                        </a:rPr>
                        <a:t>PAM</a:t>
                      </a:r>
                      <a:r>
                        <a:rPr kumimoji="1" lang="ja-JP" altLang="en-US" sz="1600" kern="1200" dirty="0" smtClean="0">
                          <a:effectLst/>
                          <a:latin typeface="Cooper Black" panose="0208090404030B020404" pitchFamily="18" charset="0"/>
                          <a:ea typeface="Meiryo UI" panose="020B0604030504040204" pitchFamily="50" charset="-128"/>
                        </a:rPr>
                        <a:t>（</a:t>
                      </a:r>
                      <a:r>
                        <a:rPr kumimoji="1" lang="en-US" altLang="ja-JP" sz="1600" kern="1200" dirty="0" smtClean="0">
                          <a:effectLst/>
                          <a:latin typeface="Cooper Black" panose="0208090404030B020404" pitchFamily="18" charset="0"/>
                          <a:ea typeface="Meiryo UI" panose="020B0604030504040204" pitchFamily="50" charset="-128"/>
                        </a:rPr>
                        <a:t>PAM</a:t>
                      </a:r>
                      <a:r>
                        <a:rPr kumimoji="1" lang="ja-JP" altLang="en-US" sz="1600" kern="1200" dirty="0" smtClean="0">
                          <a:effectLst/>
                          <a:latin typeface="Cooper Black" panose="0208090404030B020404" pitchFamily="18" charset="0"/>
                          <a:ea typeface="Meiryo UI" panose="020B0604030504040204" pitchFamily="50" charset="-128"/>
                        </a:rPr>
                        <a:t>）配列を認識</a:t>
                      </a:r>
                      <a:r>
                        <a:rPr kumimoji="1" lang="en-US" altLang="ja-JP" sz="1600" kern="1200" dirty="0" smtClean="0">
                          <a:effectLst/>
                          <a:latin typeface="Cooper Black" panose="0208090404030B020404" pitchFamily="18" charset="0"/>
                          <a:ea typeface="Meiryo UI" panose="020B0604030504040204" pitchFamily="50" charset="-128"/>
                        </a:rPr>
                        <a:t>, DNA/RNA</a:t>
                      </a:r>
                      <a:r>
                        <a:rPr kumimoji="1" lang="ja-JP" altLang="en-US" sz="1600" kern="1200" dirty="0" smtClean="0">
                          <a:effectLst/>
                          <a:latin typeface="Cooper Black" panose="0208090404030B020404" pitchFamily="18" charset="0"/>
                          <a:ea typeface="Meiryo UI" panose="020B0604030504040204" pitchFamily="50" charset="-128"/>
                        </a:rPr>
                        <a:t>切断</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2917861294"/>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3</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DNA</a:t>
                      </a:r>
                      <a:r>
                        <a:rPr kumimoji="1" lang="ja-JP" altLang="en-US" sz="1600" dirty="0" smtClean="0">
                          <a:latin typeface="Cooper Black" panose="0208090404030B020404" pitchFamily="18" charset="0"/>
                          <a:ea typeface="Meiryo UI" panose="020B0604030504040204" pitchFamily="50" charset="-128"/>
                        </a:rPr>
                        <a:t>切断</a:t>
                      </a:r>
                      <a:endParaRPr kumimoji="1" lang="en-US" altLang="ja-JP" sz="1600" b="1" dirty="0" smtClean="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1861715839"/>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4</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DNA</a:t>
                      </a:r>
                      <a:r>
                        <a:rPr kumimoji="1" lang="ja-JP" altLang="en-US" sz="1600" dirty="0" smtClean="0">
                          <a:latin typeface="Cooper Black" panose="0208090404030B020404" pitchFamily="18" charset="0"/>
                          <a:ea typeface="Meiryo UI" panose="020B0604030504040204" pitchFamily="50" charset="-128"/>
                        </a:rPr>
                        <a:t>切断</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966481456"/>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5</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crRNA</a:t>
                      </a:r>
                      <a:r>
                        <a:rPr kumimoji="1" lang="ja-JP" altLang="en-US" sz="1600" dirty="0" smtClean="0">
                          <a:latin typeface="Cooper Black" panose="0208090404030B020404" pitchFamily="18" charset="0"/>
                          <a:ea typeface="Meiryo UI" panose="020B0604030504040204" pitchFamily="50" charset="-128"/>
                        </a:rPr>
                        <a:t>を認識・結合する</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1487769610"/>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6</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Pre-crRNA</a:t>
                      </a:r>
                      <a:r>
                        <a:rPr kumimoji="1" lang="ja-JP" altLang="en-US" sz="1600" dirty="0" smtClean="0">
                          <a:latin typeface="Cooper Black" panose="0208090404030B020404" pitchFamily="18" charset="0"/>
                          <a:ea typeface="Meiryo UI" panose="020B0604030504040204" pitchFamily="50" charset="-128"/>
                        </a:rPr>
                        <a:t>のプロセッシングに関与</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1601680313"/>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7</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crRNA</a:t>
                      </a:r>
                      <a:r>
                        <a:rPr kumimoji="1" lang="ja-JP" altLang="en-US" sz="1600" dirty="0" smtClean="0">
                          <a:latin typeface="Cooper Black" panose="0208090404030B020404" pitchFamily="18" charset="0"/>
                          <a:ea typeface="Meiryo UI" panose="020B0604030504040204" pitchFamily="50" charset="-128"/>
                        </a:rPr>
                        <a:t>を認識・結合</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2783126622"/>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8</a:t>
                      </a:r>
                      <a:endParaRPr kumimoji="1" lang="ja-JP" altLang="en-US" sz="2000" b="1" dirty="0">
                        <a:latin typeface="Cooper Black" panose="0208090404030B0204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smtClean="0">
                          <a:latin typeface="Cooper Black" panose="0208090404030B020404" pitchFamily="18" charset="0"/>
                          <a:ea typeface="Meiryo UI" panose="020B0604030504040204" pitchFamily="50" charset="-128"/>
                        </a:rPr>
                        <a:t>crRNA</a:t>
                      </a:r>
                      <a:r>
                        <a:rPr kumimoji="1" lang="ja-JP" altLang="en-US" sz="1600" dirty="0" smtClean="0">
                          <a:latin typeface="Cooper Black" panose="0208090404030B020404" pitchFamily="18" charset="0"/>
                          <a:ea typeface="Meiryo UI" panose="020B0604030504040204" pitchFamily="50" charset="-128"/>
                        </a:rPr>
                        <a:t>を認識・結合</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110890991"/>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9</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crRNA</a:t>
                      </a:r>
                      <a:r>
                        <a:rPr kumimoji="1" lang="ja-JP" altLang="en-US" sz="1600" dirty="0" smtClean="0">
                          <a:latin typeface="Cooper Black" panose="0208090404030B020404" pitchFamily="18" charset="0"/>
                          <a:ea typeface="Meiryo UI" panose="020B0604030504040204" pitchFamily="50" charset="-128"/>
                        </a:rPr>
                        <a:t>認識、</a:t>
                      </a:r>
                      <a:r>
                        <a:rPr kumimoji="1" lang="en-US" altLang="ja-JP" sz="1600" dirty="0" smtClean="0">
                          <a:latin typeface="Cooper Black" panose="0208090404030B020404" pitchFamily="18" charset="0"/>
                          <a:ea typeface="Meiryo UI" panose="020B0604030504040204" pitchFamily="50" charset="-128"/>
                        </a:rPr>
                        <a:t>DNA</a:t>
                      </a:r>
                      <a:r>
                        <a:rPr kumimoji="1" lang="ja-JP" altLang="en-US" sz="1600" dirty="0" smtClean="0">
                          <a:latin typeface="Cooper Black" panose="0208090404030B020404" pitchFamily="18" charset="0"/>
                          <a:ea typeface="Meiryo UI" panose="020B0604030504040204" pitchFamily="50" charset="-128"/>
                        </a:rPr>
                        <a:t>切断、</a:t>
                      </a:r>
                      <a:r>
                        <a:rPr kumimoji="1" lang="en-US" altLang="ja-JP" sz="1600" dirty="0" smtClean="0">
                          <a:latin typeface="Cooper Black" panose="0208090404030B020404" pitchFamily="18" charset="0"/>
                          <a:ea typeface="Meiryo UI" panose="020B0604030504040204" pitchFamily="50" charset="-128"/>
                        </a:rPr>
                        <a:t>PAM</a:t>
                      </a:r>
                      <a:r>
                        <a:rPr kumimoji="1" lang="ja-JP" altLang="en-US" sz="1600" dirty="0" smtClean="0">
                          <a:latin typeface="Cooper Black" panose="0208090404030B020404" pitchFamily="18" charset="0"/>
                          <a:ea typeface="Meiryo UI" panose="020B0604030504040204" pitchFamily="50" charset="-128"/>
                        </a:rPr>
                        <a:t>認識</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2152452840"/>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10</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crRNA</a:t>
                      </a:r>
                      <a:r>
                        <a:rPr kumimoji="1" lang="ja-JP" altLang="en-US" sz="1600" dirty="0" smtClean="0">
                          <a:latin typeface="Cooper Black" panose="0208090404030B020404" pitchFamily="18" charset="0"/>
                          <a:ea typeface="Meiryo UI" panose="020B0604030504040204" pitchFamily="50" charset="-128"/>
                        </a:rPr>
                        <a:t>を認識、</a:t>
                      </a:r>
                      <a:r>
                        <a:rPr kumimoji="1" lang="en-US" altLang="ja-JP" sz="1600" dirty="0" smtClean="0">
                          <a:latin typeface="Cooper Black" panose="0208090404030B020404" pitchFamily="18" charset="0"/>
                          <a:ea typeface="Meiryo UI" panose="020B0604030504040204" pitchFamily="50" charset="-128"/>
                        </a:rPr>
                        <a:t>DNA</a:t>
                      </a:r>
                      <a:r>
                        <a:rPr kumimoji="1" lang="ja-JP" altLang="en-US" sz="1600" dirty="0" smtClean="0">
                          <a:latin typeface="Cooper Black" panose="0208090404030B020404" pitchFamily="18" charset="0"/>
                          <a:ea typeface="Meiryo UI" panose="020B0604030504040204" pitchFamily="50" charset="-128"/>
                        </a:rPr>
                        <a:t>を切断する</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4265972004"/>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11</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Subunit</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1157187123"/>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12a</a:t>
                      </a:r>
                      <a:endParaRPr kumimoji="1" lang="ja-JP" altLang="en-US" sz="2000" b="1" dirty="0">
                        <a:latin typeface="Cooper Black" panose="0208090404030B020404" pitchFamily="18" charset="0"/>
                      </a:endParaRPr>
                    </a:p>
                  </a:txBody>
                  <a:tcPr/>
                </a:tc>
                <a:tc>
                  <a:txBody>
                    <a:bodyPr/>
                    <a:lstStyle/>
                    <a:p>
                      <a:r>
                        <a:rPr kumimoji="1" lang="ja-JP" altLang="en-US" sz="1600" dirty="0" smtClean="0">
                          <a:latin typeface="Cooper Black" panose="0208090404030B020404" pitchFamily="18" charset="0"/>
                          <a:ea typeface="Meiryo UI" panose="020B0604030504040204" pitchFamily="50" charset="-128"/>
                        </a:rPr>
                        <a:t>ゲノム編集用に開発された</a:t>
                      </a:r>
                      <a:r>
                        <a:rPr kumimoji="1" lang="en-US" altLang="ja-JP" sz="1600" dirty="0" err="1" smtClean="0">
                          <a:latin typeface="Cooper Black" panose="0208090404030B020404" pitchFamily="18" charset="0"/>
                          <a:ea typeface="Meiryo UI" panose="020B0604030504040204" pitchFamily="50" charset="-128"/>
                        </a:rPr>
                        <a:t>Cas</a:t>
                      </a:r>
                      <a:r>
                        <a:rPr kumimoji="1" lang="ja-JP" altLang="en-US" sz="1600" dirty="0" smtClean="0">
                          <a:latin typeface="Cooper Black" panose="0208090404030B020404" pitchFamily="18" charset="0"/>
                          <a:ea typeface="Meiryo UI" panose="020B0604030504040204" pitchFamily="50" charset="-128"/>
                        </a:rPr>
                        <a:t>タンパク質</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3223200668"/>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12b</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Cas12a</a:t>
                      </a:r>
                      <a:r>
                        <a:rPr kumimoji="1" lang="ja-JP" altLang="en-US" sz="1600" dirty="0" smtClean="0">
                          <a:latin typeface="Cooper Black" panose="0208090404030B020404" pitchFamily="18" charset="0"/>
                          <a:ea typeface="Meiryo UI" panose="020B0604030504040204" pitchFamily="50" charset="-128"/>
                        </a:rPr>
                        <a:t>より小さいので細胞内送達ツールに適する</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3187403093"/>
                  </a:ext>
                </a:extLst>
              </a:tr>
              <a:tr h="370840">
                <a:tc>
                  <a:txBody>
                    <a:bodyPr/>
                    <a:lstStyle/>
                    <a:p>
                      <a:pPr algn="ctr"/>
                      <a:r>
                        <a:rPr kumimoji="1" lang="en-US" altLang="ja-JP" sz="2000" dirty="0" smtClean="0">
                          <a:solidFill>
                            <a:srgbClr val="C00000"/>
                          </a:solidFill>
                          <a:latin typeface="Cooper Black" panose="0208090404030B020404" pitchFamily="18" charset="0"/>
                        </a:rPr>
                        <a:t>Cas</a:t>
                      </a:r>
                      <a:r>
                        <a:rPr kumimoji="1" lang="en-US" altLang="ja-JP" sz="2000" dirty="0" smtClean="0">
                          <a:latin typeface="Cooper Black" panose="0208090404030B020404" pitchFamily="18" charset="0"/>
                        </a:rPr>
                        <a:t>13</a:t>
                      </a:r>
                      <a:endParaRPr kumimoji="1" lang="ja-JP" altLang="en-US" sz="2000" b="1" dirty="0">
                        <a:latin typeface="Cooper Black" panose="0208090404030B020404" pitchFamily="18" charset="0"/>
                      </a:endParaRPr>
                    </a:p>
                  </a:txBody>
                  <a:tcPr/>
                </a:tc>
                <a:tc>
                  <a:txBody>
                    <a:bodyPr/>
                    <a:lstStyle/>
                    <a:p>
                      <a:r>
                        <a:rPr kumimoji="1" lang="en-US" altLang="ja-JP" sz="1600" dirty="0" smtClean="0">
                          <a:latin typeface="Cooper Black" panose="0208090404030B020404" pitchFamily="18" charset="0"/>
                          <a:ea typeface="Meiryo UI" panose="020B0604030504040204" pitchFamily="50" charset="-128"/>
                        </a:rPr>
                        <a:t>RNA</a:t>
                      </a:r>
                      <a:r>
                        <a:rPr kumimoji="1" lang="ja-JP" altLang="en-US" sz="1600" dirty="0" smtClean="0">
                          <a:latin typeface="Cooper Black" panose="0208090404030B020404" pitchFamily="18" charset="0"/>
                          <a:ea typeface="Meiryo UI" panose="020B0604030504040204" pitchFamily="50" charset="-128"/>
                        </a:rPr>
                        <a:t>編集用の</a:t>
                      </a:r>
                      <a:r>
                        <a:rPr kumimoji="1" lang="en-US" altLang="ja-JP" sz="1600" dirty="0" err="1" smtClean="0">
                          <a:latin typeface="Cooper Black" panose="0208090404030B020404" pitchFamily="18" charset="0"/>
                          <a:ea typeface="Meiryo UI" panose="020B0604030504040204" pitchFamily="50" charset="-128"/>
                        </a:rPr>
                        <a:t>Cas</a:t>
                      </a:r>
                      <a:r>
                        <a:rPr kumimoji="1" lang="ja-JP" altLang="en-US" sz="1600" dirty="0" smtClean="0">
                          <a:latin typeface="Cooper Black" panose="0208090404030B020404" pitchFamily="18" charset="0"/>
                          <a:ea typeface="Meiryo UI" panose="020B0604030504040204" pitchFamily="50" charset="-128"/>
                        </a:rPr>
                        <a:t>タンパク質で</a:t>
                      </a:r>
                      <a:r>
                        <a:rPr kumimoji="1" lang="en-US" altLang="ja-JP" sz="1600" dirty="0" smtClean="0">
                          <a:latin typeface="Cooper Black" panose="0208090404030B020404" pitchFamily="18" charset="0"/>
                          <a:ea typeface="Meiryo UI" panose="020B0604030504040204" pitchFamily="50" charset="-128"/>
                        </a:rPr>
                        <a:t>RNA</a:t>
                      </a:r>
                      <a:r>
                        <a:rPr kumimoji="1" lang="ja-JP" altLang="en-US" sz="1600" dirty="0" smtClean="0">
                          <a:latin typeface="Cooper Black" panose="0208090404030B020404" pitchFamily="18" charset="0"/>
                          <a:ea typeface="Meiryo UI" panose="020B0604030504040204" pitchFamily="50" charset="-128"/>
                        </a:rPr>
                        <a:t>切断機能を不活性化</a:t>
                      </a:r>
                      <a:endParaRPr kumimoji="1" lang="ja-JP" altLang="en-US" sz="1600" b="1" dirty="0">
                        <a:latin typeface="Cooper Black" panose="0208090404030B020404" pitchFamily="18" charset="0"/>
                        <a:ea typeface="Meiryo UI" panose="020B0604030504040204" pitchFamily="50" charset="-128"/>
                      </a:endParaRPr>
                    </a:p>
                  </a:txBody>
                  <a:tcPr anchor="b"/>
                </a:tc>
                <a:extLst>
                  <a:ext uri="{0D108BD9-81ED-4DB2-BD59-A6C34878D82A}">
                    <a16:rowId xmlns:a16="http://schemas.microsoft.com/office/drawing/2014/main" val="1953154925"/>
                  </a:ext>
                </a:extLst>
              </a:tr>
            </a:tbl>
          </a:graphicData>
        </a:graphic>
      </p:graphicFrame>
      <p:sp>
        <p:nvSpPr>
          <p:cNvPr id="4" name="正方形/長方形 3"/>
          <p:cNvSpPr/>
          <p:nvPr/>
        </p:nvSpPr>
        <p:spPr>
          <a:xfrm>
            <a:off x="3447733" y="6926808"/>
            <a:ext cx="5011308" cy="369332"/>
          </a:xfrm>
          <a:prstGeom prst="rect">
            <a:avLst/>
          </a:prstGeom>
        </p:spPr>
        <p:txBody>
          <a:bodyPr wrap="none">
            <a:spAutoFit/>
          </a:bodyPr>
          <a:lstStyle/>
          <a:p>
            <a:r>
              <a:rPr lang="en-US" altLang="ja-JP" dirty="0"/>
              <a:t>https://note.com/stakgene/n/n096f0fc9a7ea</a:t>
            </a:r>
            <a:endParaRPr lang="ja-JP" altLang="en-US" dirty="0"/>
          </a:p>
        </p:txBody>
      </p:sp>
      <p:sp>
        <p:nvSpPr>
          <p:cNvPr id="2" name="テキスト ボックス 1"/>
          <p:cNvSpPr txBox="1"/>
          <p:nvPr/>
        </p:nvSpPr>
        <p:spPr>
          <a:xfrm>
            <a:off x="2308371" y="140881"/>
            <a:ext cx="7575258" cy="461665"/>
          </a:xfrm>
          <a:prstGeom prst="rect">
            <a:avLst/>
          </a:prstGeom>
          <a:noFill/>
        </p:spPr>
        <p:txBody>
          <a:bodyPr wrap="square" rtlCol="0">
            <a:spAutoFit/>
          </a:bodyPr>
          <a:lstStyle/>
          <a:p>
            <a:pPr algn="ctr"/>
            <a:r>
              <a:rPr kumimoji="1" lang="en-US" altLang="ja-JP" sz="2400" dirty="0" err="1" smtClean="0">
                <a:latin typeface="Cooper Black" panose="0208090404030B020404" pitchFamily="18" charset="0"/>
                <a:cs typeface="72 Black" panose="020B0A04030603020204" pitchFamily="34" charset="0"/>
              </a:rPr>
              <a:t>Cas</a:t>
            </a:r>
            <a:r>
              <a:rPr kumimoji="1" lang="ja-JP" altLang="en-US" sz="2400" b="1" dirty="0" smtClean="0">
                <a:latin typeface="Cooper Black" panose="0208090404030B020404" pitchFamily="18" charset="0"/>
                <a:cs typeface="72 Black" panose="020B0A04030603020204" pitchFamily="34" charset="0"/>
              </a:rPr>
              <a:t>タンパク質の種類と機能</a:t>
            </a:r>
            <a:endParaRPr kumimoji="1" lang="ja-JP" altLang="en-US" sz="2400" b="1" dirty="0">
              <a:latin typeface="Cooper Black" panose="0208090404030B020404" pitchFamily="18" charset="0"/>
              <a:cs typeface="72 Black" panose="020B0A04030603020204" pitchFamily="34" charset="0"/>
            </a:endParaRPr>
          </a:p>
        </p:txBody>
      </p:sp>
    </p:spTree>
    <p:extLst>
      <p:ext uri="{BB962C8B-B14F-4D97-AF65-F5344CB8AC3E}">
        <p14:creationId xmlns:p14="http://schemas.microsoft.com/office/powerpoint/2010/main" val="11473684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241001710"/>
              </p:ext>
            </p:extLst>
          </p:nvPr>
        </p:nvGraphicFramePr>
        <p:xfrm>
          <a:off x="411100" y="0"/>
          <a:ext cx="10850024" cy="6886823"/>
        </p:xfrm>
        <a:graphic>
          <a:graphicData uri="http://schemas.openxmlformats.org/drawingml/2006/table">
            <a:tbl>
              <a:tblPr firstRow="1" bandRow="1">
                <a:tableStyleId>{D7AC3CCA-C797-4891-BE02-D94E43425B78}</a:tableStyleId>
              </a:tblPr>
              <a:tblGrid>
                <a:gridCol w="1322161">
                  <a:extLst>
                    <a:ext uri="{9D8B030D-6E8A-4147-A177-3AD203B41FA5}">
                      <a16:colId xmlns:a16="http://schemas.microsoft.com/office/drawing/2014/main" val="600168505"/>
                    </a:ext>
                  </a:extLst>
                </a:gridCol>
                <a:gridCol w="1584717">
                  <a:extLst>
                    <a:ext uri="{9D8B030D-6E8A-4147-A177-3AD203B41FA5}">
                      <a16:colId xmlns:a16="http://schemas.microsoft.com/office/drawing/2014/main" val="2187802887"/>
                    </a:ext>
                  </a:extLst>
                </a:gridCol>
                <a:gridCol w="7943146">
                  <a:extLst>
                    <a:ext uri="{9D8B030D-6E8A-4147-A177-3AD203B41FA5}">
                      <a16:colId xmlns:a16="http://schemas.microsoft.com/office/drawing/2014/main" val="714602730"/>
                    </a:ext>
                  </a:extLst>
                </a:gridCol>
              </a:tblGrid>
              <a:tr h="289990">
                <a:tc>
                  <a:txBody>
                    <a:bodyPr/>
                    <a:lstStyle/>
                    <a:p>
                      <a:pPr algn="ctr"/>
                      <a:r>
                        <a:rPr kumimoji="1" lang="en-US" altLang="ja-JP" sz="1600" dirty="0" smtClean="0">
                          <a:solidFill>
                            <a:schemeClr val="bg1"/>
                          </a:solidFill>
                        </a:rPr>
                        <a:t>Cas9</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smtClean="0">
                          <a:solidFill>
                            <a:schemeClr val="bg1"/>
                          </a:solidFill>
                        </a:rPr>
                        <a:t>派生型</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smtClean="0">
                          <a:solidFill>
                            <a:schemeClr val="bg1"/>
                          </a:solidFill>
                        </a:rPr>
                        <a:t>概要</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extLst>
                  <a:ext uri="{0D108BD9-81ED-4DB2-BD59-A6C34878D82A}">
                    <a16:rowId xmlns:a16="http://schemas.microsoft.com/office/drawing/2014/main" val="4162699030"/>
                  </a:ext>
                </a:extLst>
              </a:tr>
              <a:tr h="289990">
                <a:tc>
                  <a:txBody>
                    <a:bodyPr/>
                    <a:lstStyle/>
                    <a:p>
                      <a:pPr algn="ctr"/>
                      <a:r>
                        <a:rPr kumimoji="1" lang="en-US" altLang="ja-JP" sz="1800" dirty="0" smtClean="0">
                          <a:solidFill>
                            <a:srgbClr val="C00000"/>
                          </a:solidFill>
                          <a:latin typeface="Arial Black" panose="020B0A04020102020204" pitchFamily="34" charset="0"/>
                        </a:rPr>
                        <a:t>dCas9</a:t>
                      </a:r>
                      <a:endParaRPr kumimoji="1" lang="ja-JP" altLang="en-US" sz="1800" dirty="0">
                        <a:solidFill>
                          <a:srgbClr val="C00000"/>
                        </a:solidFill>
                        <a:latin typeface="Arial Black" panose="020B0A040201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Arial Black" panose="020B0A04020102020204" pitchFamily="34" charset="0"/>
                        </a:rPr>
                        <a:t>DNA</a:t>
                      </a:r>
                      <a:r>
                        <a:rPr kumimoji="1" lang="ja-JP" altLang="en-US" sz="1200" dirty="0" smtClean="0">
                          <a:latin typeface="Arial Black" panose="020B0A04020102020204" pitchFamily="34" charset="0"/>
                        </a:rPr>
                        <a:t>切断活性がない</a:t>
                      </a:r>
                      <a:r>
                        <a:rPr kumimoji="1" lang="en-US" altLang="ja-JP" sz="1200" dirty="0" smtClean="0">
                          <a:latin typeface="Arial Black" panose="020B0A04020102020204" pitchFamily="34" charset="0"/>
                        </a:rPr>
                        <a:t>Cas9</a:t>
                      </a:r>
                      <a:r>
                        <a:rPr kumimoji="1" lang="ja-JP" altLang="en-US" sz="1200" dirty="0" smtClean="0">
                          <a:latin typeface="Arial Black" panose="020B0A04020102020204" pitchFamily="34" charset="0"/>
                        </a:rPr>
                        <a:t>タンパク質。エピゲノム編集や、特定</a:t>
                      </a:r>
                      <a:r>
                        <a:rPr kumimoji="1" lang="en-US" altLang="ja-JP" sz="1200" dirty="0" smtClean="0">
                          <a:latin typeface="Arial Black" panose="020B0A04020102020204" pitchFamily="34" charset="0"/>
                        </a:rPr>
                        <a:t>DNA</a:t>
                      </a:r>
                      <a:r>
                        <a:rPr kumimoji="1" lang="ja-JP" altLang="en-US" sz="1200" dirty="0" smtClean="0">
                          <a:latin typeface="Arial Black" panose="020B0A04020102020204" pitchFamily="34" charset="0"/>
                        </a:rPr>
                        <a:t>領域の特定と可視化などに利用。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82777481"/>
                  </a:ext>
                </a:extLst>
              </a:tr>
              <a:tr h="289990">
                <a:tc>
                  <a:txBody>
                    <a:bodyPr/>
                    <a:lstStyle/>
                    <a:p>
                      <a:pPr algn="ctr"/>
                      <a:r>
                        <a:rPr kumimoji="1" lang="en-US" altLang="ja-JP" sz="1800" dirty="0" smtClean="0">
                          <a:solidFill>
                            <a:srgbClr val="C00000"/>
                          </a:solidFill>
                          <a:latin typeface="Arial Black" panose="020B0A04020102020204" pitchFamily="34" charset="0"/>
                        </a:rPr>
                        <a:t>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smtClean="0">
                          <a:latin typeface="Arial Black" panose="020B0A04020102020204" pitchFamily="34" charset="0"/>
                        </a:rPr>
                        <a:t>ニッカ</a:t>
                      </a:r>
                      <a:r>
                        <a:rPr kumimoji="1" lang="en-US" altLang="ja-JP" sz="1200" dirty="0" smtClean="0">
                          <a:latin typeface="Arial Black" panose="020B0A04020102020204" pitchFamily="34" charset="0"/>
                        </a:rPr>
                        <a:t>―</a:t>
                      </a:r>
                      <a:r>
                        <a:rPr kumimoji="1" lang="ja-JP" altLang="en-US" sz="1200" dirty="0" smtClean="0">
                          <a:latin typeface="Arial Black" panose="020B0A04020102020204" pitchFamily="34" charset="0"/>
                        </a:rPr>
                        <a:t>ゼ（</a:t>
                      </a:r>
                      <a:r>
                        <a:rPr kumimoji="1" lang="en-US" altLang="ja-JP" sz="1200" dirty="0" err="1" smtClean="0">
                          <a:latin typeface="Arial Black" panose="020B0A04020102020204" pitchFamily="34" charset="0"/>
                        </a:rPr>
                        <a:t>Nickase</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Ca9</a:t>
                      </a:r>
                      <a:r>
                        <a:rPr kumimoji="1" lang="ja-JP" altLang="en-US" sz="1200" dirty="0" err="1"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2872923"/>
                  </a:ext>
                </a:extLst>
              </a:tr>
              <a:tr h="289990">
                <a:tc>
                  <a:txBody>
                    <a:bodyPr/>
                    <a:lstStyle/>
                    <a:p>
                      <a:pPr algn="ctr"/>
                      <a:r>
                        <a:rPr kumimoji="1" lang="en-US" altLang="ja-JP" sz="1800" dirty="0" smtClean="0">
                          <a:solidFill>
                            <a:srgbClr val="C00000"/>
                          </a:solidFill>
                          <a:latin typeface="Arial Black" panose="020B0A04020102020204" pitchFamily="34" charset="0"/>
                        </a:rPr>
                        <a:t>NmCas9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smtClean="0">
                          <a:latin typeface="Arial Black" panose="020B0A04020102020204" pitchFamily="34" charset="0"/>
                        </a:rPr>
                        <a:t>Neisseria </a:t>
                      </a:r>
                      <a:r>
                        <a:rPr kumimoji="1" lang="en-US" altLang="ja-JP" sz="1200" dirty="0" err="1" smtClean="0">
                          <a:latin typeface="Arial Black" panose="020B0A04020102020204" pitchFamily="34" charset="0"/>
                        </a:rPr>
                        <a:t>meningitidis</a:t>
                      </a:r>
                      <a:r>
                        <a:rPr kumimoji="1" lang="ja-JP" altLang="en-US" sz="1200" dirty="0" smtClean="0">
                          <a:latin typeface="Arial Black" panose="020B0A04020102020204" pitchFamily="34" charset="0"/>
                        </a:rPr>
                        <a:t>（髄膜炎菌）から単離された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RNA</a:t>
                      </a:r>
                      <a:r>
                        <a:rPr kumimoji="1" lang="ja-JP" altLang="en-US" sz="1200" dirty="0" smtClean="0">
                          <a:latin typeface="Arial Black" panose="020B0A04020102020204" pitchFamily="34" charset="0"/>
                        </a:rPr>
                        <a:t>切断活性を持つ。</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は </a:t>
                      </a:r>
                      <a:r>
                        <a:rPr kumimoji="1" lang="en-US" altLang="ja-JP" sz="1200" dirty="0" smtClean="0">
                          <a:latin typeface="Arial Black" panose="020B0A04020102020204" pitchFamily="34" charset="0"/>
                        </a:rPr>
                        <a:t>NNNNGATT</a:t>
                      </a:r>
                      <a:r>
                        <a:rPr kumimoji="1" lang="ja-JP" altLang="en-US" sz="1200" dirty="0" err="1"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063797621"/>
                  </a:ext>
                </a:extLst>
              </a:tr>
              <a:tr h="289990">
                <a:tc rowSpan="7">
                  <a:txBody>
                    <a:bodyPr/>
                    <a:lstStyle/>
                    <a:p>
                      <a:pPr algn="ctr"/>
                      <a:r>
                        <a:rPr kumimoji="1" lang="en-US" altLang="ja-JP" sz="1800" dirty="0" smtClean="0">
                          <a:solidFill>
                            <a:srgbClr val="C00000"/>
                          </a:solidFill>
                          <a:latin typeface="Arial Black" panose="020B0A04020102020204" pitchFamily="34" charset="0"/>
                        </a:rPr>
                        <a:t>SpCas9</a:t>
                      </a:r>
                      <a:endParaRPr kumimoji="1" lang="ja-JP" altLang="en-US" sz="1800" dirty="0">
                        <a:solidFill>
                          <a:srgbClr val="C00000"/>
                        </a:solidFill>
                        <a:latin typeface="Arial Black" panose="020B0A04020102020204" pitchFamily="34" charset="0"/>
                      </a:endParaRPr>
                    </a:p>
                  </a:txBody>
                  <a:tcPr anchor="ctr"/>
                </a:tc>
                <a:tc gridSpan="2">
                  <a:txBody>
                    <a:bodyPr/>
                    <a:lstStyle/>
                    <a:p>
                      <a:r>
                        <a:rPr kumimoji="1" lang="ja-JP" altLang="en-US" sz="1200" dirty="0" smtClean="0">
                          <a:latin typeface="Arial Black" panose="020B0A04020102020204" pitchFamily="34" charset="0"/>
                        </a:rPr>
                        <a:t>化膿連鎖球菌（</a:t>
                      </a:r>
                      <a:r>
                        <a:rPr lang="en-US" altLang="ja-JP" sz="1200" dirty="0" smtClean="0">
                          <a:latin typeface="Arial Black" panose="020B0A04020102020204" pitchFamily="34" charset="0"/>
                        </a:rPr>
                        <a:t>Streptococcus </a:t>
                      </a:r>
                      <a:r>
                        <a:rPr lang="en-US" altLang="ja-JP" sz="1200" dirty="0" err="1" smtClean="0">
                          <a:latin typeface="Arial Black" panose="020B0A04020102020204" pitchFamily="34" charset="0"/>
                        </a:rPr>
                        <a:t>pyogenes</a:t>
                      </a:r>
                      <a:r>
                        <a:rPr lang="ja-JP" altLang="en-US" sz="1200" dirty="0" smtClean="0">
                          <a:latin typeface="Arial Black" panose="020B0A04020102020204" pitchFamily="34" charset="0"/>
                        </a:rPr>
                        <a:t>）</a:t>
                      </a:r>
                      <a:r>
                        <a:rPr kumimoji="1" lang="ja-JP" altLang="en-US" sz="1200" dirty="0" smtClean="0">
                          <a:latin typeface="Arial Black" panose="020B0A04020102020204" pitchFamily="34" charset="0"/>
                        </a:rPr>
                        <a:t>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endParaRPr kumimoji="1" lang="en-US" altLang="ja-JP" sz="1200" dirty="0" smtClean="0">
                        <a:latin typeface="Arial Black" panose="020B0A04020102020204" pitchFamily="34" charset="0"/>
                      </a:endParaRPr>
                    </a:p>
                    <a:p>
                      <a:r>
                        <a:rPr kumimoji="1" lang="ja-JP" altLang="en-US" sz="1400" b="1" dirty="0" smtClean="0">
                          <a:solidFill>
                            <a:srgbClr val="C00000"/>
                          </a:solidFill>
                          <a:latin typeface="Arial Black" panose="020B0A04020102020204" pitchFamily="34" charset="0"/>
                        </a:rPr>
                        <a:t>ゲノム編集用ツールとして最初に使用された</a:t>
                      </a:r>
                      <a:r>
                        <a:rPr kumimoji="1" lang="en-US" altLang="ja-JP" sz="1400" b="1" dirty="0" smtClean="0">
                          <a:solidFill>
                            <a:srgbClr val="C00000"/>
                          </a:solidFill>
                          <a:latin typeface="Arial Black" panose="020B0A04020102020204" pitchFamily="34" charset="0"/>
                        </a:rPr>
                        <a:t>Cas9</a:t>
                      </a:r>
                      <a:r>
                        <a:rPr kumimoji="1" lang="ja-JP" altLang="en-US" sz="1400" b="1" dirty="0" err="1" smtClean="0">
                          <a:solidFill>
                            <a:srgbClr val="C00000"/>
                          </a:solidFill>
                          <a:latin typeface="Arial Black" panose="020B0A04020102020204" pitchFamily="34" charset="0"/>
                        </a:rPr>
                        <a:t>。</a:t>
                      </a:r>
                      <a:endParaRPr kumimoji="1" lang="ja-JP" altLang="en-US" sz="1400" b="1" dirty="0">
                        <a:solidFill>
                          <a:srgbClr val="C00000"/>
                        </a:solidFill>
                        <a:latin typeface="Arial Black" panose="020B0A04020102020204" pitchFamily="34" charset="0"/>
                        <a:ea typeface="Meiryo UI" panose="020B0604030504040204" pitchFamily="50" charset="-128"/>
                      </a:endParaRPr>
                    </a:p>
                  </a:txBody>
                  <a:tcPr anchor="ctr"/>
                </a:tc>
                <a:tc hMerge="1">
                  <a:txBody>
                    <a:bodyPr/>
                    <a:lstStyle/>
                    <a:p>
                      <a:endParaRPr kumimoji="1" lang="ja-JP" altLang="en-US" sz="1200" b="1" dirty="0">
                        <a:solidFill>
                          <a:srgbClr val="C00000"/>
                        </a:solidFill>
                        <a:latin typeface="Arial Black" panose="020B0A04020102020204" pitchFamily="34" charset="0"/>
                        <a:ea typeface="Meiryo UI" panose="020B0604030504040204" pitchFamily="50" charset="-128"/>
                      </a:endParaRPr>
                    </a:p>
                  </a:txBody>
                  <a:tcPr anchor="b"/>
                </a:tc>
                <a:extLst>
                  <a:ext uri="{0D108BD9-81ED-4DB2-BD59-A6C34878D82A}">
                    <a16:rowId xmlns:a16="http://schemas.microsoft.com/office/drawing/2014/main" val="1769389565"/>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eSpCas9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smtClean="0">
                          <a:latin typeface="Arial Black" panose="020B0A04020102020204" pitchFamily="34" charset="0"/>
                        </a:rPr>
                        <a:t>標的変異導入活性型</a:t>
                      </a:r>
                      <a:r>
                        <a:rPr kumimoji="1" lang="en-US" altLang="ja-JP" sz="1200" dirty="0" smtClean="0">
                          <a:latin typeface="Arial Black" panose="020B0A04020102020204" pitchFamily="34" charset="0"/>
                        </a:rPr>
                        <a:t>Cas9</a:t>
                      </a:r>
                      <a:r>
                        <a:rPr kumimoji="1" lang="ja-JP" altLang="en-US" sz="1200" dirty="0" smtClean="0">
                          <a:latin typeface="Arial Black" panose="020B0A04020102020204" pitchFamily="34" charset="0"/>
                        </a:rPr>
                        <a:t>の一つ。</a:t>
                      </a:r>
                      <a:r>
                        <a:rPr kumimoji="1" lang="en-US" altLang="ja-JP" sz="1200" dirty="0" smtClean="0">
                          <a:latin typeface="Arial Black" panose="020B0A04020102020204" pitchFamily="34" charset="0"/>
                        </a:rPr>
                        <a:t>eSpCas9</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enhanced specificity SpCas9</a:t>
                      </a:r>
                      <a:r>
                        <a:rPr kumimoji="1" lang="ja-JP" altLang="en-US" sz="1200" dirty="0" smtClean="0">
                          <a:latin typeface="Arial Black" panose="020B0A04020102020204" pitchFamily="34" charset="0"/>
                        </a:rPr>
                        <a:t>）は、オフターゲット活性を抑制するため</a:t>
                      </a:r>
                      <a:r>
                        <a:rPr kumimoji="1" lang="en-US" altLang="ja-JP" sz="1200" dirty="0" smtClean="0">
                          <a:latin typeface="Arial Black" panose="020B0A04020102020204" pitchFamily="34" charset="0"/>
                        </a:rPr>
                        <a:t>NUC</a:t>
                      </a:r>
                      <a:r>
                        <a:rPr kumimoji="1" lang="ja-JP" altLang="en-US" sz="1200" dirty="0" smtClean="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0407919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SpCas9-HF1</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smtClean="0">
                          <a:latin typeface="Arial Black" panose="020B0A04020102020204" pitchFamily="34" charset="0"/>
                        </a:rPr>
                        <a:t>標的変異導入活性型</a:t>
                      </a:r>
                      <a:r>
                        <a:rPr kumimoji="1" lang="en-US" altLang="ja-JP" sz="1200" dirty="0" smtClean="0">
                          <a:latin typeface="Arial Black" panose="020B0A04020102020204" pitchFamily="34" charset="0"/>
                        </a:rPr>
                        <a:t>Cas9</a:t>
                      </a:r>
                      <a:r>
                        <a:rPr kumimoji="1" lang="ja-JP" altLang="en-US" sz="1200" dirty="0" smtClean="0">
                          <a:latin typeface="Arial Black" panose="020B0A04020102020204" pitchFamily="34" charset="0"/>
                        </a:rPr>
                        <a:t>の一つ。オフターゲット活性を抑制するため</a:t>
                      </a:r>
                      <a:r>
                        <a:rPr kumimoji="1" lang="en-US" altLang="ja-JP" sz="1200" dirty="0" smtClean="0">
                          <a:latin typeface="Arial Black" panose="020B0A04020102020204" pitchFamily="34" charset="0"/>
                        </a:rPr>
                        <a:t>REC</a:t>
                      </a:r>
                      <a:r>
                        <a:rPr kumimoji="1" lang="ja-JP" altLang="en-US" sz="1200" dirty="0" smtClean="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171224005"/>
                  </a:ext>
                </a:extLst>
              </a:tr>
              <a:tr h="289990">
                <a:tc vMerge="1">
                  <a:txBody>
                    <a:bodyPr/>
                    <a:lstStyle/>
                    <a:p>
                      <a:endParaRPr kumimoji="1" lang="ja-JP" altLang="en-US"/>
                    </a:p>
                  </a:txBody>
                  <a:tcPr/>
                </a:tc>
                <a:tc>
                  <a:txBody>
                    <a:bodyPr/>
                    <a:lstStyle/>
                    <a:p>
                      <a:r>
                        <a:rPr kumimoji="1" lang="en-US" altLang="ja-JP" sz="1400" dirty="0" smtClean="0">
                          <a:latin typeface="Arial Black" panose="020B0A04020102020204" pitchFamily="34" charset="0"/>
                        </a:rPr>
                        <a:t>HeFSpCas9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HeFSpCas9s</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Highly enhanced</a:t>
                      </a:r>
                      <a:r>
                        <a:rPr kumimoji="1" lang="ja-JP" altLang="en-US" sz="1200" baseline="0" dirty="0" smtClean="0">
                          <a:latin typeface="Arial Black" panose="020B0A04020102020204" pitchFamily="34" charset="0"/>
                        </a:rPr>
                        <a:t> </a:t>
                      </a:r>
                      <a:r>
                        <a:rPr kumimoji="1" lang="en-US" altLang="ja-JP" sz="1200" dirty="0" smtClean="0">
                          <a:latin typeface="Arial Black" panose="020B0A04020102020204" pitchFamily="34" charset="0"/>
                        </a:rPr>
                        <a:t>Fidelity SpCas9 variants</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eSpCas9</a:t>
                      </a:r>
                      <a:r>
                        <a:rPr kumimoji="1" lang="ja-JP" altLang="en-US" sz="1200" dirty="0" smtClean="0">
                          <a:latin typeface="Arial Black" panose="020B0A04020102020204" pitchFamily="34" charset="0"/>
                        </a:rPr>
                        <a:t>と</a:t>
                      </a:r>
                      <a:r>
                        <a:rPr kumimoji="1" lang="en-US" altLang="ja-JP" sz="1200" dirty="0" smtClean="0">
                          <a:latin typeface="Arial Black" panose="020B0A04020102020204" pitchFamily="34" charset="0"/>
                        </a:rPr>
                        <a:t>SpCas9-HF1</a:t>
                      </a:r>
                      <a:r>
                        <a:rPr kumimoji="1" lang="ja-JP" altLang="en-US" sz="1200" dirty="0" smtClean="0">
                          <a:latin typeface="Arial Black" panose="020B0A04020102020204" pitchFamily="34" charset="0"/>
                        </a:rPr>
                        <a:t>両方の変異を持つ。</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02670897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HypaCas9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HypaCas9</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Hyper-accurate Cas9 variant</a:t>
                      </a:r>
                      <a:r>
                        <a:rPr kumimoji="1" lang="ja-JP" altLang="en-US" sz="1200" dirty="0" smtClean="0">
                          <a:latin typeface="Arial Black" panose="020B0A04020102020204" pitchFamily="34" charset="0"/>
                        </a:rPr>
                        <a:t>）は、オフターゲットのため変異</a:t>
                      </a:r>
                      <a:r>
                        <a:rPr kumimoji="1" lang="en-US" altLang="ja-JP" sz="1200" dirty="0" smtClean="0">
                          <a:latin typeface="Arial Black" panose="020B0A04020102020204" pitchFamily="34" charset="0"/>
                        </a:rPr>
                        <a:t>N692A/M694A/Q695A/H698A</a:t>
                      </a:r>
                      <a:r>
                        <a:rPr kumimoji="1" lang="ja-JP" altLang="en-US" sz="1200" dirty="0" smtClean="0">
                          <a:latin typeface="Arial Black" panose="020B0A04020102020204" pitchFamily="34" charset="0"/>
                        </a:rPr>
                        <a:t>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64732202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evoCas9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evolved Cas9</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evoCas9</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REC</a:t>
                      </a:r>
                      <a:r>
                        <a:rPr kumimoji="1" lang="ja-JP" altLang="en-US" sz="1200" dirty="0" smtClean="0">
                          <a:latin typeface="Arial Black" panose="020B0A04020102020204" pitchFamily="34" charset="0"/>
                        </a:rPr>
                        <a:t>ドメインに</a:t>
                      </a:r>
                      <a:r>
                        <a:rPr kumimoji="1" lang="en-US" altLang="ja-JP" sz="1200" dirty="0" smtClean="0">
                          <a:latin typeface="Arial Black" panose="020B0A04020102020204" pitchFamily="34" charset="0"/>
                        </a:rPr>
                        <a:t>M495V/Y515N/K526E/R661Q</a:t>
                      </a:r>
                      <a:r>
                        <a:rPr kumimoji="1" lang="ja-JP" altLang="en-US" sz="1200" dirty="0" smtClean="0">
                          <a:latin typeface="Arial Black" panose="020B0A04020102020204" pitchFamily="34" charset="0"/>
                        </a:rPr>
                        <a:t>の変異を導入。 </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221270813"/>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SniperCas9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smtClean="0">
                          <a:latin typeface="Arial Black" panose="020B0A04020102020204" pitchFamily="34" charset="0"/>
                        </a:rPr>
                        <a:t>大腸菌（</a:t>
                      </a:r>
                      <a:r>
                        <a:rPr kumimoji="1" lang="en-US" altLang="ja-JP" sz="1200" dirty="0" smtClean="0">
                          <a:latin typeface="Arial Black" panose="020B0A04020102020204" pitchFamily="34" charset="0"/>
                        </a:rPr>
                        <a:t>Escherichia coli</a:t>
                      </a:r>
                      <a:r>
                        <a:rPr kumimoji="1" lang="ja-JP" altLang="en-US" sz="1200" dirty="0" smtClean="0">
                          <a:latin typeface="Arial Black" panose="020B0A04020102020204" pitchFamily="34" charset="0"/>
                        </a:rPr>
                        <a:t>）から単離したヌクレアーゼを利用。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774405993"/>
                  </a:ext>
                </a:extLst>
              </a:tr>
              <a:tr h="0">
                <a:tc rowSpan="2">
                  <a:txBody>
                    <a:bodyPr/>
                    <a:lstStyle/>
                    <a:p>
                      <a:pPr algn="ctr"/>
                      <a:r>
                        <a:rPr kumimoji="1" lang="en-US" altLang="ja-JP" sz="1800" dirty="0" smtClean="0">
                          <a:solidFill>
                            <a:srgbClr val="C00000"/>
                          </a:solidFill>
                          <a:latin typeface="Arial Black" panose="020B0A04020102020204" pitchFamily="34" charset="0"/>
                        </a:rPr>
                        <a:t>SaCas9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smtClean="0">
                          <a:latin typeface="Arial Black" panose="020B0A04020102020204" pitchFamily="34" charset="0"/>
                        </a:rPr>
                        <a:t>黄色ブドウ球菌（</a:t>
                      </a:r>
                      <a:r>
                        <a:rPr lang="en-US" altLang="ja-JP" sz="1200" dirty="0" smtClean="0">
                          <a:latin typeface="Arial Black" panose="020B0A04020102020204" pitchFamily="34" charset="0"/>
                        </a:rPr>
                        <a:t>Staphylococcus aureus</a:t>
                      </a:r>
                      <a:r>
                        <a:rPr lang="ja-JP" altLang="en-US" sz="1200" dirty="0" smtClean="0">
                          <a:latin typeface="Arial Black" panose="020B0A04020102020204" pitchFamily="34" charset="0"/>
                        </a:rPr>
                        <a:t>）</a:t>
                      </a:r>
                      <a:r>
                        <a:rPr kumimoji="1" lang="ja-JP" altLang="en-US" sz="1200" dirty="0" smtClean="0">
                          <a:latin typeface="Arial Black" panose="020B0A04020102020204" pitchFamily="34" charset="0"/>
                        </a:rPr>
                        <a:t>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は </a:t>
                      </a:r>
                      <a:r>
                        <a:rPr kumimoji="1" lang="en-US" altLang="ja-JP" sz="1200" dirty="0" smtClean="0">
                          <a:latin typeface="Arial Black" panose="020B0A04020102020204" pitchFamily="34" charset="0"/>
                        </a:rPr>
                        <a:t>NNGRRT</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R: A or G</a:t>
                      </a:r>
                      <a:r>
                        <a:rPr kumimoji="1" lang="ja-JP" altLang="en-US" sz="1200" dirty="0"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45179942"/>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KKH</a:t>
                      </a:r>
                      <a:r>
                        <a:rPr kumimoji="1" lang="en-US" altLang="ja-JP" sz="1400" baseline="0" dirty="0" smtClean="0">
                          <a:latin typeface="Arial Black" panose="020B0A04020102020204" pitchFamily="34" charset="0"/>
                        </a:rPr>
                        <a:t> SaCas9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の制限を緩和するため変異（</a:t>
                      </a:r>
                      <a:r>
                        <a:rPr kumimoji="1" lang="en-US" altLang="ja-JP" sz="1200" dirty="0" smtClean="0">
                          <a:latin typeface="Arial Black" panose="020B0A04020102020204" pitchFamily="34" charset="0"/>
                        </a:rPr>
                        <a:t>E782K/N968K/R1015H</a:t>
                      </a:r>
                      <a:r>
                        <a:rPr kumimoji="1" lang="ja-JP" altLang="en-US" sz="1200" dirty="0" smtClean="0">
                          <a:latin typeface="Arial Black" panose="020B0A04020102020204" pitchFamily="34" charset="0"/>
                        </a:rPr>
                        <a:t>）が導入された</a:t>
                      </a:r>
                      <a:r>
                        <a:rPr kumimoji="1" lang="en-US" altLang="ja-JP" sz="1200" dirty="0" err="1" smtClean="0">
                          <a:latin typeface="Arial Black" panose="020B0A04020102020204" pitchFamily="34" charset="0"/>
                        </a:rPr>
                        <a:t>SaCas</a:t>
                      </a:r>
                      <a:r>
                        <a:rPr kumimoji="1" lang="ja-JP" altLang="en-US" sz="1200" dirty="0" smtClean="0">
                          <a:latin typeface="Arial Black" panose="020B0A04020102020204" pitchFamily="34" charset="0"/>
                        </a:rPr>
                        <a:t>９。</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344102470"/>
                  </a:ext>
                </a:extLst>
              </a:tr>
              <a:tr h="289990">
                <a:tc>
                  <a:txBody>
                    <a:bodyPr/>
                    <a:lstStyle/>
                    <a:p>
                      <a:pPr algn="ctr"/>
                      <a:r>
                        <a:rPr kumimoji="1" lang="en-US" altLang="ja-JP" sz="1800" dirty="0" smtClean="0">
                          <a:solidFill>
                            <a:srgbClr val="C00000"/>
                          </a:solidFill>
                          <a:latin typeface="Arial Black" panose="020B0A04020102020204" pitchFamily="34" charset="0"/>
                        </a:rPr>
                        <a:t>FnCas9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smtClean="0">
                          <a:latin typeface="Arial Black" panose="020B0A04020102020204" pitchFamily="34" charset="0"/>
                        </a:rPr>
                        <a:t>フランシセラ・ノビシダ菌（</a:t>
                      </a:r>
                      <a:r>
                        <a:rPr kumimoji="1" lang="en-US" altLang="ja-JP" sz="1200" dirty="0" smtClean="0">
                          <a:latin typeface="Arial Black" panose="020B0A04020102020204" pitchFamily="34" charset="0"/>
                        </a:rPr>
                        <a:t>Francisella </a:t>
                      </a:r>
                      <a:r>
                        <a:rPr kumimoji="1" lang="en-US" altLang="ja-JP" sz="1200" dirty="0" err="1" smtClean="0">
                          <a:latin typeface="Arial Black" panose="020B0A04020102020204" pitchFamily="34" charset="0"/>
                        </a:rPr>
                        <a:t>novicida</a:t>
                      </a:r>
                      <a:r>
                        <a:rPr kumimoji="1" lang="ja-JP" altLang="en-US" sz="1200" dirty="0" smtClean="0">
                          <a:latin typeface="Arial Black" panose="020B0A04020102020204" pitchFamily="34" charset="0"/>
                        </a:rPr>
                        <a:t>）から単離された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は </a:t>
                      </a:r>
                      <a:r>
                        <a:rPr kumimoji="1" lang="en-US" altLang="ja-JP" sz="1200" dirty="0" smtClean="0">
                          <a:latin typeface="Arial Black" panose="020B0A04020102020204" pitchFamily="34" charset="0"/>
                        </a:rPr>
                        <a:t>NGG</a:t>
                      </a:r>
                      <a:r>
                        <a:rPr kumimoji="1" lang="ja-JP" altLang="en-US" sz="1200" dirty="0" err="1"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66980924"/>
                  </a:ext>
                </a:extLst>
              </a:tr>
              <a:tr h="729863">
                <a:tc>
                  <a:txBody>
                    <a:bodyPr/>
                    <a:lstStyle/>
                    <a:p>
                      <a:pPr algn="ctr"/>
                      <a:r>
                        <a:rPr kumimoji="1" lang="en-US" altLang="ja-JP" sz="1800" dirty="0" smtClean="0">
                          <a:solidFill>
                            <a:srgbClr val="C00000"/>
                          </a:solidFill>
                          <a:latin typeface="Arial Black" panose="020B0A04020102020204" pitchFamily="34" charset="0"/>
                        </a:rPr>
                        <a:t>CjCas9</a:t>
                      </a:r>
                      <a:endParaRPr kumimoji="1" lang="ja-JP" altLang="en-US" sz="1800" dirty="0">
                        <a:solidFill>
                          <a:srgbClr val="C00000"/>
                        </a:solidFill>
                        <a:latin typeface="Arial Black" panose="020B0A04020102020204" pitchFamily="34" charset="0"/>
                      </a:endParaRPr>
                    </a:p>
                  </a:txBody>
                  <a:tcPr anchor="ctr"/>
                </a:tc>
                <a:tc>
                  <a:txBody>
                    <a:bodyPr/>
                    <a:lstStyle/>
                    <a:p>
                      <a:endParaRPr lang="en-US" altLang="ja-JP" sz="1200" b="1" dirty="0" smtClean="0">
                        <a:latin typeface="Arial Black" panose="020B0A04020102020204" pitchFamily="34" charset="0"/>
                        <a:ea typeface="Meiryo UI" panose="020B0604030504040204" pitchFamily="50" charset="-128"/>
                      </a:endParaRPr>
                    </a:p>
                  </a:txBody>
                  <a:tcPr anchor="ctr"/>
                </a:tc>
                <a:tc>
                  <a:txBody>
                    <a:bodyPr/>
                    <a:lstStyle/>
                    <a:p>
                      <a:r>
                        <a:rPr lang="ja-JP" altLang="en-US" sz="1200" dirty="0" smtClean="0">
                          <a:latin typeface="Arial Black" panose="020B0A04020102020204" pitchFamily="34" charset="0"/>
                        </a:rPr>
                        <a:t>カンピロバクター・ジェジュニ菌（</a:t>
                      </a:r>
                      <a:r>
                        <a:rPr lang="en-US" altLang="ja-JP" sz="1200" dirty="0" smtClean="0">
                          <a:latin typeface="Arial Black" panose="020B0A04020102020204" pitchFamily="34" charset="0"/>
                        </a:rPr>
                        <a:t>Campylobacter </a:t>
                      </a:r>
                      <a:r>
                        <a:rPr lang="en-US" altLang="ja-JP" sz="1200" dirty="0" err="1" smtClean="0">
                          <a:latin typeface="Arial Black" panose="020B0A04020102020204" pitchFamily="34" charset="0"/>
                        </a:rPr>
                        <a:t>jejuni</a:t>
                      </a:r>
                      <a:r>
                        <a:rPr lang="ja-JP" altLang="en-US" sz="1200" dirty="0" smtClean="0">
                          <a:latin typeface="Arial Black" panose="020B0A04020102020204" pitchFamily="34" charset="0"/>
                        </a:rPr>
                        <a:t>）から単離された</a:t>
                      </a:r>
                      <a:r>
                        <a:rPr lang="en-US" altLang="ja-JP" sz="1200" dirty="0" smtClean="0">
                          <a:latin typeface="Arial Black" panose="020B0A04020102020204" pitchFamily="34" charset="0"/>
                        </a:rPr>
                        <a:t>Cas9</a:t>
                      </a:r>
                      <a:r>
                        <a:rPr lang="ja-JP" altLang="en-US" sz="1200" dirty="0" err="1" smtClean="0">
                          <a:latin typeface="Arial Black" panose="020B0A04020102020204" pitchFamily="34" charset="0"/>
                        </a:rPr>
                        <a:t>。</a:t>
                      </a:r>
                      <a:endParaRPr lang="en-US" altLang="ja-JP" sz="1200" dirty="0" smtClean="0">
                        <a:latin typeface="Arial Black" panose="020B0A04020102020204" pitchFamily="34" charset="0"/>
                      </a:endParaRPr>
                    </a:p>
                    <a:p>
                      <a:r>
                        <a:rPr lang="en-US" altLang="ja-JP" sz="1200" dirty="0" smtClean="0">
                          <a:latin typeface="Arial Black" panose="020B0A04020102020204" pitchFamily="34" charset="0"/>
                        </a:rPr>
                        <a:t>PAM</a:t>
                      </a:r>
                      <a:r>
                        <a:rPr lang="ja-JP" altLang="en-US" sz="1200" dirty="0" smtClean="0">
                          <a:latin typeface="Arial Black" panose="020B0A04020102020204" pitchFamily="34" charset="0"/>
                        </a:rPr>
                        <a:t>は </a:t>
                      </a:r>
                      <a:r>
                        <a:rPr lang="en-US" altLang="ja-JP" sz="1200" dirty="0" smtClean="0">
                          <a:latin typeface="Arial Black" panose="020B0A04020102020204" pitchFamily="34" charset="0"/>
                        </a:rPr>
                        <a:t>NNNVRYM</a:t>
                      </a:r>
                      <a:r>
                        <a:rPr lang="ja-JP" altLang="en-US" sz="1200" dirty="0" smtClean="0">
                          <a:latin typeface="Arial Black" panose="020B0A04020102020204" pitchFamily="34" charset="0"/>
                        </a:rPr>
                        <a:t>（</a:t>
                      </a:r>
                      <a:r>
                        <a:rPr lang="en-US" altLang="ja-JP" sz="1200" dirty="0" smtClean="0">
                          <a:latin typeface="Arial Black" panose="020B0A04020102020204" pitchFamily="34" charset="0"/>
                        </a:rPr>
                        <a:t>V: A or C or G</a:t>
                      </a:r>
                      <a:r>
                        <a:rPr lang="ja-JP" altLang="en-US" sz="1200" dirty="0" err="1" smtClean="0">
                          <a:latin typeface="Arial Black" panose="020B0A04020102020204" pitchFamily="34" charset="0"/>
                        </a:rPr>
                        <a:t>、</a:t>
                      </a:r>
                      <a:r>
                        <a:rPr lang="en-US" altLang="ja-JP" sz="1200" dirty="0" smtClean="0">
                          <a:latin typeface="Arial Black" panose="020B0A04020102020204" pitchFamily="34" charset="0"/>
                        </a:rPr>
                        <a:t>R: A or G</a:t>
                      </a:r>
                      <a:r>
                        <a:rPr lang="ja-JP" altLang="en-US" sz="1200" dirty="0" err="1" smtClean="0">
                          <a:latin typeface="Arial Black" panose="020B0A04020102020204" pitchFamily="34" charset="0"/>
                        </a:rPr>
                        <a:t>、</a:t>
                      </a:r>
                      <a:r>
                        <a:rPr lang="ja-JP" altLang="en-US" sz="1200" dirty="0" smtClean="0">
                          <a:latin typeface="Arial Black" panose="020B0A04020102020204" pitchFamily="34" charset="0"/>
                        </a:rPr>
                        <a:t> </a:t>
                      </a:r>
                      <a:r>
                        <a:rPr lang="en-US" altLang="ja-JP" sz="1200" dirty="0" smtClean="0">
                          <a:latin typeface="Arial Black" panose="020B0A04020102020204" pitchFamily="34" charset="0"/>
                        </a:rPr>
                        <a:t>Y: C or T</a:t>
                      </a:r>
                      <a:r>
                        <a:rPr lang="ja-JP" altLang="en-US" sz="1200" dirty="0" err="1" smtClean="0">
                          <a:latin typeface="Arial Black" panose="020B0A04020102020204" pitchFamily="34" charset="0"/>
                        </a:rPr>
                        <a:t>、</a:t>
                      </a:r>
                      <a:r>
                        <a:rPr lang="en-US" altLang="ja-JP" sz="1200" dirty="0" smtClean="0">
                          <a:latin typeface="Arial Black" panose="020B0A04020102020204" pitchFamily="34" charset="0"/>
                        </a:rPr>
                        <a:t>M: A or C</a:t>
                      </a:r>
                      <a:r>
                        <a:rPr lang="ja-JP" altLang="en-US" sz="1200" dirty="0" smtClean="0">
                          <a:latin typeface="Arial Black" panose="020B0A04020102020204" pitchFamily="34" charset="0"/>
                        </a:rPr>
                        <a:t>）若しくは</a:t>
                      </a:r>
                      <a:r>
                        <a:rPr lang="en-US" altLang="ja-JP" sz="1200" dirty="0" smtClean="0">
                          <a:latin typeface="Arial Black" panose="020B0A04020102020204" pitchFamily="34" charset="0"/>
                        </a:rPr>
                        <a:t>NNNNACAC</a:t>
                      </a:r>
                      <a:r>
                        <a:rPr lang="ja-JP" altLang="en-US" sz="1200" dirty="0" err="1" smtClean="0">
                          <a:latin typeface="Arial Black" panose="020B0A04020102020204" pitchFamily="34" charset="0"/>
                        </a:rPr>
                        <a:t>。</a:t>
                      </a:r>
                      <a:endParaRPr lang="en-US" altLang="ja-JP" sz="1200" dirty="0" smtClean="0">
                        <a:latin typeface="Arial Black" panose="020B0A04020102020204" pitchFamily="34" charset="0"/>
                      </a:endParaRPr>
                    </a:p>
                    <a:p>
                      <a:r>
                        <a:rPr lang="ja-JP" altLang="en-US" sz="1200" dirty="0" smtClean="0">
                          <a:latin typeface="Arial Black" panose="020B0A04020102020204" pitchFamily="34" charset="0"/>
                        </a:rPr>
                        <a:t>最も小さい</a:t>
                      </a:r>
                      <a:r>
                        <a:rPr lang="en-US" altLang="ja-JP" sz="1200" dirty="0" smtClean="0">
                          <a:latin typeface="Arial Black" panose="020B0A04020102020204" pitchFamily="34" charset="0"/>
                        </a:rPr>
                        <a:t>Cas9</a:t>
                      </a:r>
                      <a:r>
                        <a:rPr lang="ja-JP" altLang="en-US" sz="1200" dirty="0" smtClean="0">
                          <a:latin typeface="Arial Black" panose="020B0A04020102020204" pitchFamily="34" charset="0"/>
                        </a:rPr>
                        <a:t>であることからミトコンドリア</a:t>
                      </a:r>
                      <a:r>
                        <a:rPr lang="en-US" altLang="ja-JP" sz="1200" dirty="0" smtClean="0">
                          <a:latin typeface="Arial Black" panose="020B0A04020102020204" pitchFamily="34" charset="0"/>
                        </a:rPr>
                        <a:t>DNA</a:t>
                      </a:r>
                      <a:r>
                        <a:rPr lang="ja-JP" altLang="en-US" sz="1200" dirty="0" smtClean="0">
                          <a:latin typeface="Arial Black" panose="020B0A04020102020204" pitchFamily="34" charset="0"/>
                        </a:rPr>
                        <a:t>編集に利用可能ではと言われている。</a:t>
                      </a:r>
                      <a:endParaRPr lang="en-US" altLang="ja-JP" sz="1200" b="1" dirty="0" smtClean="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422051617"/>
                  </a:ext>
                </a:extLst>
              </a:tr>
              <a:tr h="289990">
                <a:tc>
                  <a:txBody>
                    <a:bodyPr/>
                    <a:lstStyle/>
                    <a:p>
                      <a:pPr algn="ctr"/>
                      <a:r>
                        <a:rPr kumimoji="1" lang="en-US" altLang="ja-JP" sz="1800" dirty="0" smtClean="0">
                          <a:solidFill>
                            <a:srgbClr val="C00000"/>
                          </a:solidFill>
                          <a:latin typeface="Arial Black" panose="020B0A04020102020204" pitchFamily="34" charset="0"/>
                        </a:rPr>
                        <a:t>xCas9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smtClean="0">
                          <a:latin typeface="Arial Black" panose="020B0A04020102020204" pitchFamily="34" charset="0"/>
                        </a:rPr>
                        <a:t>xCas9</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Phage-Associated continuous Evolution</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PACE: </a:t>
                      </a:r>
                      <a:r>
                        <a:rPr kumimoji="1" lang="ja-JP" altLang="en-US" sz="1200" dirty="0" smtClean="0">
                          <a:latin typeface="Arial Black" panose="020B0A04020102020204" pitchFamily="34" charset="0"/>
                        </a:rPr>
                        <a:t>ファージによる連続分子進化法）を</a:t>
                      </a:r>
                      <a:r>
                        <a:rPr kumimoji="1" lang="en-US" altLang="ja-JP" sz="1200" dirty="0" smtClean="0">
                          <a:latin typeface="Arial Black" panose="020B0A04020102020204" pitchFamily="34" charset="0"/>
                        </a:rPr>
                        <a:t>SpCas9</a:t>
                      </a:r>
                      <a:r>
                        <a:rPr kumimoji="1" lang="ja-JP" altLang="en-US" sz="1200" dirty="0" smtClean="0">
                          <a:latin typeface="Arial Black" panose="020B0A04020102020204" pitchFamily="34" charset="0"/>
                        </a:rPr>
                        <a:t>に適応し、</a:t>
                      </a:r>
                      <a:r>
                        <a:rPr kumimoji="1" lang="en-US" altLang="ja-JP" sz="1200" dirty="0" smtClean="0">
                          <a:latin typeface="Arial Black" panose="020B0A04020102020204" pitchFamily="34" charset="0"/>
                        </a:rPr>
                        <a:t>NG</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GAA</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GAT</a:t>
                      </a:r>
                      <a:r>
                        <a:rPr kumimoji="1" lang="ja-JP" altLang="en-US" sz="1200" dirty="0" smtClean="0">
                          <a:latin typeface="Arial Black" panose="020B0A04020102020204" pitchFamily="34" charset="0"/>
                        </a:rPr>
                        <a:t>を</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として認識できる。</a:t>
                      </a:r>
                      <a:r>
                        <a:rPr kumimoji="1" lang="en-US" altLang="ja-JP" sz="1200" dirty="0" smtClean="0">
                          <a:latin typeface="Arial Black" panose="020B0A04020102020204" pitchFamily="34" charset="0"/>
                        </a:rPr>
                        <a:t>xCas9 3.7</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SpCas9</a:t>
                      </a:r>
                      <a:r>
                        <a:rPr kumimoji="1" lang="ja-JP" altLang="en-US" sz="1200" dirty="0" smtClean="0">
                          <a:latin typeface="Arial Black" panose="020B0A04020102020204" pitchFamily="34" charset="0"/>
                        </a:rPr>
                        <a:t>に対して</a:t>
                      </a:r>
                      <a:r>
                        <a:rPr kumimoji="1" lang="en-US" altLang="ja-JP" sz="1200" dirty="0" smtClean="0">
                          <a:latin typeface="Arial Black" panose="020B0A04020102020204" pitchFamily="34" charset="0"/>
                        </a:rPr>
                        <a:t>7</a:t>
                      </a:r>
                      <a:r>
                        <a:rPr kumimoji="1" lang="ja-JP" altLang="en-US" sz="1200" dirty="0" smtClean="0">
                          <a:latin typeface="Arial Black" panose="020B0A04020102020204" pitchFamily="34" charset="0"/>
                        </a:rPr>
                        <a:t>箇所の変異（</a:t>
                      </a:r>
                      <a:r>
                        <a:rPr kumimoji="1" lang="en-US" altLang="ja-JP" sz="1200" dirty="0" smtClean="0">
                          <a:latin typeface="Arial Black" panose="020B0A04020102020204" pitchFamily="34" charset="0"/>
                        </a:rPr>
                        <a:t>A262T/R324L/S409I/E480K/E543D/M694I/E1219V</a:t>
                      </a:r>
                      <a:r>
                        <a:rPr kumimoji="1" lang="ja-JP" altLang="en-US" sz="1200" dirty="0" smtClean="0">
                          <a:latin typeface="Arial Black" panose="020B0A04020102020204" pitchFamily="34" charset="0"/>
                        </a:rPr>
                        <a:t>）を持ち、ヒト培養細胞において標的配列に変異導入活性を持つだけでなく、</a:t>
                      </a:r>
                      <a:r>
                        <a:rPr kumimoji="1" lang="en-US" altLang="ja-JP" sz="1200" dirty="0" smtClean="0">
                          <a:latin typeface="Arial Black" panose="020B0A04020102020204" pitchFamily="34" charset="0"/>
                        </a:rPr>
                        <a:t>xCas9</a:t>
                      </a:r>
                      <a:r>
                        <a:rPr kumimoji="1" lang="ja-JP" altLang="en-US" sz="1200" dirty="0" smtClean="0">
                          <a:latin typeface="Arial Black" panose="020B0A04020102020204" pitchFamily="34" charset="0"/>
                        </a:rPr>
                        <a:t>と</a:t>
                      </a:r>
                      <a:r>
                        <a:rPr kumimoji="1" lang="en-US" altLang="ja-JP" sz="1200" dirty="0" smtClean="0">
                          <a:latin typeface="Arial Black" panose="020B0A04020102020204" pitchFamily="34" charset="0"/>
                        </a:rPr>
                        <a:t>base editor architecture</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BE3</a:t>
                      </a:r>
                      <a:r>
                        <a:rPr kumimoji="1" lang="ja-JP" altLang="en-US" sz="1200" dirty="0" smtClean="0">
                          <a:latin typeface="Arial Black" panose="020B0A04020102020204" pitchFamily="34" charset="0"/>
                        </a:rPr>
                        <a:t>）を融合させることで標的配列にあるシトシンをチミンにあるいはアデニンからグアニンに塩基置換できる。</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117599362"/>
                  </a:ext>
                </a:extLst>
              </a:tr>
            </a:tbl>
          </a:graphicData>
        </a:graphic>
      </p:graphicFrame>
    </p:spTree>
    <p:extLst>
      <p:ext uri="{BB962C8B-B14F-4D97-AF65-F5344CB8AC3E}">
        <p14:creationId xmlns:p14="http://schemas.microsoft.com/office/powerpoint/2010/main" val="29517232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241001710"/>
              </p:ext>
            </p:extLst>
          </p:nvPr>
        </p:nvGraphicFramePr>
        <p:xfrm>
          <a:off x="411100" y="0"/>
          <a:ext cx="10850024" cy="6886823"/>
        </p:xfrm>
        <a:graphic>
          <a:graphicData uri="http://schemas.openxmlformats.org/drawingml/2006/table">
            <a:tbl>
              <a:tblPr firstRow="1" bandRow="1">
                <a:tableStyleId>{D7AC3CCA-C797-4891-BE02-D94E43425B78}</a:tableStyleId>
              </a:tblPr>
              <a:tblGrid>
                <a:gridCol w="1322161">
                  <a:extLst>
                    <a:ext uri="{9D8B030D-6E8A-4147-A177-3AD203B41FA5}">
                      <a16:colId xmlns:a16="http://schemas.microsoft.com/office/drawing/2014/main" val="600168505"/>
                    </a:ext>
                  </a:extLst>
                </a:gridCol>
                <a:gridCol w="1584717">
                  <a:extLst>
                    <a:ext uri="{9D8B030D-6E8A-4147-A177-3AD203B41FA5}">
                      <a16:colId xmlns:a16="http://schemas.microsoft.com/office/drawing/2014/main" val="2187802887"/>
                    </a:ext>
                  </a:extLst>
                </a:gridCol>
                <a:gridCol w="7943146">
                  <a:extLst>
                    <a:ext uri="{9D8B030D-6E8A-4147-A177-3AD203B41FA5}">
                      <a16:colId xmlns:a16="http://schemas.microsoft.com/office/drawing/2014/main" val="714602730"/>
                    </a:ext>
                  </a:extLst>
                </a:gridCol>
              </a:tblGrid>
              <a:tr h="289990">
                <a:tc>
                  <a:txBody>
                    <a:bodyPr/>
                    <a:lstStyle/>
                    <a:p>
                      <a:pPr algn="ctr"/>
                      <a:r>
                        <a:rPr kumimoji="1" lang="en-US" altLang="ja-JP" sz="1600" dirty="0" smtClean="0">
                          <a:solidFill>
                            <a:schemeClr val="bg1"/>
                          </a:solidFill>
                        </a:rPr>
                        <a:t>Cas9</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smtClean="0">
                          <a:solidFill>
                            <a:schemeClr val="bg1"/>
                          </a:solidFill>
                        </a:rPr>
                        <a:t>派生型</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smtClean="0">
                          <a:solidFill>
                            <a:schemeClr val="bg1"/>
                          </a:solidFill>
                        </a:rPr>
                        <a:t>概要</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extLst>
                  <a:ext uri="{0D108BD9-81ED-4DB2-BD59-A6C34878D82A}">
                    <a16:rowId xmlns:a16="http://schemas.microsoft.com/office/drawing/2014/main" val="4162699030"/>
                  </a:ext>
                </a:extLst>
              </a:tr>
              <a:tr h="289990">
                <a:tc>
                  <a:txBody>
                    <a:bodyPr/>
                    <a:lstStyle/>
                    <a:p>
                      <a:pPr algn="ctr"/>
                      <a:r>
                        <a:rPr kumimoji="1" lang="en-US" altLang="ja-JP" sz="1800" dirty="0" smtClean="0">
                          <a:solidFill>
                            <a:srgbClr val="C00000"/>
                          </a:solidFill>
                          <a:latin typeface="Arial Black" panose="020B0A04020102020204" pitchFamily="34" charset="0"/>
                        </a:rPr>
                        <a:t>dCas9</a:t>
                      </a:r>
                      <a:endParaRPr kumimoji="1" lang="ja-JP" altLang="en-US" sz="1800" dirty="0">
                        <a:solidFill>
                          <a:srgbClr val="C00000"/>
                        </a:solidFill>
                        <a:latin typeface="Arial Black" panose="020B0A040201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Arial Black" panose="020B0A04020102020204" pitchFamily="34" charset="0"/>
                        </a:rPr>
                        <a:t>DNA</a:t>
                      </a:r>
                      <a:r>
                        <a:rPr kumimoji="1" lang="ja-JP" altLang="en-US" sz="1200" dirty="0" smtClean="0">
                          <a:latin typeface="Arial Black" panose="020B0A04020102020204" pitchFamily="34" charset="0"/>
                        </a:rPr>
                        <a:t>切断活性がない</a:t>
                      </a:r>
                      <a:r>
                        <a:rPr kumimoji="1" lang="en-US" altLang="ja-JP" sz="1200" dirty="0" smtClean="0">
                          <a:latin typeface="Arial Black" panose="020B0A04020102020204" pitchFamily="34" charset="0"/>
                        </a:rPr>
                        <a:t>Cas9</a:t>
                      </a:r>
                      <a:r>
                        <a:rPr kumimoji="1" lang="ja-JP" altLang="en-US" sz="1200" dirty="0" smtClean="0">
                          <a:latin typeface="Arial Black" panose="020B0A04020102020204" pitchFamily="34" charset="0"/>
                        </a:rPr>
                        <a:t>タンパク質。エピゲノム編集や、特定</a:t>
                      </a:r>
                      <a:r>
                        <a:rPr kumimoji="1" lang="en-US" altLang="ja-JP" sz="1200" dirty="0" smtClean="0">
                          <a:latin typeface="Arial Black" panose="020B0A04020102020204" pitchFamily="34" charset="0"/>
                        </a:rPr>
                        <a:t>DNA</a:t>
                      </a:r>
                      <a:r>
                        <a:rPr kumimoji="1" lang="ja-JP" altLang="en-US" sz="1200" dirty="0" smtClean="0">
                          <a:latin typeface="Arial Black" panose="020B0A04020102020204" pitchFamily="34" charset="0"/>
                        </a:rPr>
                        <a:t>領域の特定と可視化などに利用。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82777481"/>
                  </a:ext>
                </a:extLst>
              </a:tr>
              <a:tr h="289990">
                <a:tc>
                  <a:txBody>
                    <a:bodyPr/>
                    <a:lstStyle/>
                    <a:p>
                      <a:pPr algn="ctr"/>
                      <a:r>
                        <a:rPr kumimoji="1" lang="en-US" altLang="ja-JP" sz="1800" dirty="0" smtClean="0">
                          <a:solidFill>
                            <a:srgbClr val="C00000"/>
                          </a:solidFill>
                          <a:latin typeface="Arial Black" panose="020B0A04020102020204" pitchFamily="34" charset="0"/>
                        </a:rPr>
                        <a:t>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smtClean="0">
                          <a:latin typeface="Arial Black" panose="020B0A04020102020204" pitchFamily="34" charset="0"/>
                        </a:rPr>
                        <a:t>ニッカ</a:t>
                      </a:r>
                      <a:r>
                        <a:rPr kumimoji="1" lang="en-US" altLang="ja-JP" sz="1200" dirty="0" smtClean="0">
                          <a:latin typeface="Arial Black" panose="020B0A04020102020204" pitchFamily="34" charset="0"/>
                        </a:rPr>
                        <a:t>―</a:t>
                      </a:r>
                      <a:r>
                        <a:rPr kumimoji="1" lang="ja-JP" altLang="en-US" sz="1200" dirty="0" smtClean="0">
                          <a:latin typeface="Arial Black" panose="020B0A04020102020204" pitchFamily="34" charset="0"/>
                        </a:rPr>
                        <a:t>ゼ（</a:t>
                      </a:r>
                      <a:r>
                        <a:rPr kumimoji="1" lang="en-US" altLang="ja-JP" sz="1200" dirty="0" err="1" smtClean="0">
                          <a:latin typeface="Arial Black" panose="020B0A04020102020204" pitchFamily="34" charset="0"/>
                        </a:rPr>
                        <a:t>Nickase</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Ca9</a:t>
                      </a:r>
                      <a:r>
                        <a:rPr kumimoji="1" lang="ja-JP" altLang="en-US" sz="1200" dirty="0" err="1"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2872923"/>
                  </a:ext>
                </a:extLst>
              </a:tr>
              <a:tr h="289990">
                <a:tc>
                  <a:txBody>
                    <a:bodyPr/>
                    <a:lstStyle/>
                    <a:p>
                      <a:pPr algn="ctr"/>
                      <a:r>
                        <a:rPr kumimoji="1" lang="en-US" altLang="ja-JP" sz="1800" dirty="0" smtClean="0">
                          <a:solidFill>
                            <a:srgbClr val="C00000"/>
                          </a:solidFill>
                          <a:latin typeface="Arial Black" panose="020B0A04020102020204" pitchFamily="34" charset="0"/>
                        </a:rPr>
                        <a:t>NmCas9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smtClean="0">
                          <a:latin typeface="Arial Black" panose="020B0A04020102020204" pitchFamily="34" charset="0"/>
                        </a:rPr>
                        <a:t>Neisseria </a:t>
                      </a:r>
                      <a:r>
                        <a:rPr kumimoji="1" lang="en-US" altLang="ja-JP" sz="1200" dirty="0" err="1" smtClean="0">
                          <a:latin typeface="Arial Black" panose="020B0A04020102020204" pitchFamily="34" charset="0"/>
                        </a:rPr>
                        <a:t>meningitidis</a:t>
                      </a:r>
                      <a:r>
                        <a:rPr kumimoji="1" lang="ja-JP" altLang="en-US" sz="1200" dirty="0" smtClean="0">
                          <a:latin typeface="Arial Black" panose="020B0A04020102020204" pitchFamily="34" charset="0"/>
                        </a:rPr>
                        <a:t>（髄膜炎菌）から単離された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RNA</a:t>
                      </a:r>
                      <a:r>
                        <a:rPr kumimoji="1" lang="ja-JP" altLang="en-US" sz="1200" dirty="0" smtClean="0">
                          <a:latin typeface="Arial Black" panose="020B0A04020102020204" pitchFamily="34" charset="0"/>
                        </a:rPr>
                        <a:t>切断活性を持つ。</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は </a:t>
                      </a:r>
                      <a:r>
                        <a:rPr kumimoji="1" lang="en-US" altLang="ja-JP" sz="1200" dirty="0" smtClean="0">
                          <a:latin typeface="Arial Black" panose="020B0A04020102020204" pitchFamily="34" charset="0"/>
                        </a:rPr>
                        <a:t>NNNNGATT</a:t>
                      </a:r>
                      <a:r>
                        <a:rPr kumimoji="1" lang="ja-JP" altLang="en-US" sz="1200" dirty="0" err="1"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063797621"/>
                  </a:ext>
                </a:extLst>
              </a:tr>
              <a:tr h="289990">
                <a:tc rowSpan="7">
                  <a:txBody>
                    <a:bodyPr/>
                    <a:lstStyle/>
                    <a:p>
                      <a:pPr algn="ctr"/>
                      <a:r>
                        <a:rPr kumimoji="1" lang="en-US" altLang="ja-JP" sz="1800" dirty="0" smtClean="0">
                          <a:solidFill>
                            <a:srgbClr val="C00000"/>
                          </a:solidFill>
                          <a:latin typeface="Arial Black" panose="020B0A04020102020204" pitchFamily="34" charset="0"/>
                        </a:rPr>
                        <a:t>SpCas9</a:t>
                      </a:r>
                      <a:endParaRPr kumimoji="1" lang="ja-JP" altLang="en-US" sz="1800" dirty="0">
                        <a:solidFill>
                          <a:srgbClr val="C00000"/>
                        </a:solidFill>
                        <a:latin typeface="Arial Black" panose="020B0A04020102020204" pitchFamily="34" charset="0"/>
                      </a:endParaRPr>
                    </a:p>
                  </a:txBody>
                  <a:tcPr anchor="ctr"/>
                </a:tc>
                <a:tc gridSpan="2">
                  <a:txBody>
                    <a:bodyPr/>
                    <a:lstStyle/>
                    <a:p>
                      <a:r>
                        <a:rPr kumimoji="1" lang="ja-JP" altLang="en-US" sz="1200" dirty="0" smtClean="0">
                          <a:latin typeface="Arial Black" panose="020B0A04020102020204" pitchFamily="34" charset="0"/>
                        </a:rPr>
                        <a:t>化膿連鎖球菌（</a:t>
                      </a:r>
                      <a:r>
                        <a:rPr lang="en-US" altLang="ja-JP" sz="1200" dirty="0" smtClean="0">
                          <a:latin typeface="Arial Black" panose="020B0A04020102020204" pitchFamily="34" charset="0"/>
                        </a:rPr>
                        <a:t>Streptococcus </a:t>
                      </a:r>
                      <a:r>
                        <a:rPr lang="en-US" altLang="ja-JP" sz="1200" dirty="0" err="1" smtClean="0">
                          <a:latin typeface="Arial Black" panose="020B0A04020102020204" pitchFamily="34" charset="0"/>
                        </a:rPr>
                        <a:t>pyogenes</a:t>
                      </a:r>
                      <a:r>
                        <a:rPr lang="ja-JP" altLang="en-US" sz="1200" dirty="0" smtClean="0">
                          <a:latin typeface="Arial Black" panose="020B0A04020102020204" pitchFamily="34" charset="0"/>
                        </a:rPr>
                        <a:t>）</a:t>
                      </a:r>
                      <a:r>
                        <a:rPr kumimoji="1" lang="ja-JP" altLang="en-US" sz="1200" dirty="0" smtClean="0">
                          <a:latin typeface="Arial Black" panose="020B0A04020102020204" pitchFamily="34" charset="0"/>
                        </a:rPr>
                        <a:t>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endParaRPr kumimoji="1" lang="en-US" altLang="ja-JP" sz="1200" dirty="0" smtClean="0">
                        <a:latin typeface="Arial Black" panose="020B0A04020102020204" pitchFamily="34" charset="0"/>
                      </a:endParaRPr>
                    </a:p>
                    <a:p>
                      <a:r>
                        <a:rPr kumimoji="1" lang="ja-JP" altLang="en-US" sz="1400" b="1" dirty="0" smtClean="0">
                          <a:solidFill>
                            <a:srgbClr val="C00000"/>
                          </a:solidFill>
                          <a:latin typeface="Arial Black" panose="020B0A04020102020204" pitchFamily="34" charset="0"/>
                        </a:rPr>
                        <a:t>ゲノム編集用ツールとして最初に使用された</a:t>
                      </a:r>
                      <a:r>
                        <a:rPr kumimoji="1" lang="en-US" altLang="ja-JP" sz="1400" b="1" dirty="0" smtClean="0">
                          <a:solidFill>
                            <a:srgbClr val="C00000"/>
                          </a:solidFill>
                          <a:latin typeface="Arial Black" panose="020B0A04020102020204" pitchFamily="34" charset="0"/>
                        </a:rPr>
                        <a:t>Cas9</a:t>
                      </a:r>
                      <a:r>
                        <a:rPr kumimoji="1" lang="ja-JP" altLang="en-US" sz="1400" b="1" dirty="0" err="1" smtClean="0">
                          <a:solidFill>
                            <a:srgbClr val="C00000"/>
                          </a:solidFill>
                          <a:latin typeface="Arial Black" panose="020B0A04020102020204" pitchFamily="34" charset="0"/>
                        </a:rPr>
                        <a:t>。</a:t>
                      </a:r>
                      <a:endParaRPr kumimoji="1" lang="ja-JP" altLang="en-US" sz="1400" b="1" dirty="0">
                        <a:solidFill>
                          <a:srgbClr val="C00000"/>
                        </a:solidFill>
                        <a:latin typeface="Arial Black" panose="020B0A04020102020204" pitchFamily="34" charset="0"/>
                        <a:ea typeface="Meiryo UI" panose="020B0604030504040204" pitchFamily="50" charset="-128"/>
                      </a:endParaRPr>
                    </a:p>
                  </a:txBody>
                  <a:tcPr anchor="ctr"/>
                </a:tc>
                <a:tc hMerge="1">
                  <a:txBody>
                    <a:bodyPr/>
                    <a:lstStyle/>
                    <a:p>
                      <a:endParaRPr kumimoji="1" lang="ja-JP" altLang="en-US" sz="1200" b="1" dirty="0">
                        <a:solidFill>
                          <a:srgbClr val="C00000"/>
                        </a:solidFill>
                        <a:latin typeface="Arial Black" panose="020B0A04020102020204" pitchFamily="34" charset="0"/>
                        <a:ea typeface="Meiryo UI" panose="020B0604030504040204" pitchFamily="50" charset="-128"/>
                      </a:endParaRPr>
                    </a:p>
                  </a:txBody>
                  <a:tcPr anchor="b"/>
                </a:tc>
                <a:extLst>
                  <a:ext uri="{0D108BD9-81ED-4DB2-BD59-A6C34878D82A}">
                    <a16:rowId xmlns:a16="http://schemas.microsoft.com/office/drawing/2014/main" val="1769389565"/>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eSpCas9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smtClean="0">
                          <a:latin typeface="Arial Black" panose="020B0A04020102020204" pitchFamily="34" charset="0"/>
                        </a:rPr>
                        <a:t>標的変異導入活性型</a:t>
                      </a:r>
                      <a:r>
                        <a:rPr kumimoji="1" lang="en-US" altLang="ja-JP" sz="1200" dirty="0" smtClean="0">
                          <a:latin typeface="Arial Black" panose="020B0A04020102020204" pitchFamily="34" charset="0"/>
                        </a:rPr>
                        <a:t>Cas9</a:t>
                      </a:r>
                      <a:r>
                        <a:rPr kumimoji="1" lang="ja-JP" altLang="en-US" sz="1200" dirty="0" smtClean="0">
                          <a:latin typeface="Arial Black" panose="020B0A04020102020204" pitchFamily="34" charset="0"/>
                        </a:rPr>
                        <a:t>の一つ。</a:t>
                      </a:r>
                      <a:r>
                        <a:rPr kumimoji="1" lang="en-US" altLang="ja-JP" sz="1200" dirty="0" smtClean="0">
                          <a:latin typeface="Arial Black" panose="020B0A04020102020204" pitchFamily="34" charset="0"/>
                        </a:rPr>
                        <a:t>eSpCas9</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enhanced specificity SpCas9</a:t>
                      </a:r>
                      <a:r>
                        <a:rPr kumimoji="1" lang="ja-JP" altLang="en-US" sz="1200" dirty="0" smtClean="0">
                          <a:latin typeface="Arial Black" panose="020B0A04020102020204" pitchFamily="34" charset="0"/>
                        </a:rPr>
                        <a:t>）は、オフターゲット活性を抑制するため</a:t>
                      </a:r>
                      <a:r>
                        <a:rPr kumimoji="1" lang="en-US" altLang="ja-JP" sz="1200" dirty="0" smtClean="0">
                          <a:latin typeface="Arial Black" panose="020B0A04020102020204" pitchFamily="34" charset="0"/>
                        </a:rPr>
                        <a:t>NUC</a:t>
                      </a:r>
                      <a:r>
                        <a:rPr kumimoji="1" lang="ja-JP" altLang="en-US" sz="1200" dirty="0" smtClean="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0407919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SpCas9-HF1</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smtClean="0">
                          <a:latin typeface="Arial Black" panose="020B0A04020102020204" pitchFamily="34" charset="0"/>
                        </a:rPr>
                        <a:t>標的変異導入活性型</a:t>
                      </a:r>
                      <a:r>
                        <a:rPr kumimoji="1" lang="en-US" altLang="ja-JP" sz="1200" dirty="0" smtClean="0">
                          <a:latin typeface="Arial Black" panose="020B0A04020102020204" pitchFamily="34" charset="0"/>
                        </a:rPr>
                        <a:t>Cas9</a:t>
                      </a:r>
                      <a:r>
                        <a:rPr kumimoji="1" lang="ja-JP" altLang="en-US" sz="1200" dirty="0" smtClean="0">
                          <a:latin typeface="Arial Black" panose="020B0A04020102020204" pitchFamily="34" charset="0"/>
                        </a:rPr>
                        <a:t>の一つ。オフターゲット活性を抑制するため</a:t>
                      </a:r>
                      <a:r>
                        <a:rPr kumimoji="1" lang="en-US" altLang="ja-JP" sz="1200" dirty="0" smtClean="0">
                          <a:latin typeface="Arial Black" panose="020B0A04020102020204" pitchFamily="34" charset="0"/>
                        </a:rPr>
                        <a:t>REC</a:t>
                      </a:r>
                      <a:r>
                        <a:rPr kumimoji="1" lang="ja-JP" altLang="en-US" sz="1200" dirty="0" smtClean="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171224005"/>
                  </a:ext>
                </a:extLst>
              </a:tr>
              <a:tr h="289990">
                <a:tc vMerge="1">
                  <a:txBody>
                    <a:bodyPr/>
                    <a:lstStyle/>
                    <a:p>
                      <a:endParaRPr kumimoji="1" lang="ja-JP" altLang="en-US"/>
                    </a:p>
                  </a:txBody>
                  <a:tcPr/>
                </a:tc>
                <a:tc>
                  <a:txBody>
                    <a:bodyPr/>
                    <a:lstStyle/>
                    <a:p>
                      <a:r>
                        <a:rPr kumimoji="1" lang="en-US" altLang="ja-JP" sz="1400" dirty="0" smtClean="0">
                          <a:latin typeface="Arial Black" panose="020B0A04020102020204" pitchFamily="34" charset="0"/>
                        </a:rPr>
                        <a:t>HeFSpCas9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HeFSpCas9s</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Highly enhanced</a:t>
                      </a:r>
                      <a:r>
                        <a:rPr kumimoji="1" lang="ja-JP" altLang="en-US" sz="1200" baseline="0" dirty="0" smtClean="0">
                          <a:latin typeface="Arial Black" panose="020B0A04020102020204" pitchFamily="34" charset="0"/>
                        </a:rPr>
                        <a:t> </a:t>
                      </a:r>
                      <a:r>
                        <a:rPr kumimoji="1" lang="en-US" altLang="ja-JP" sz="1200" dirty="0" smtClean="0">
                          <a:latin typeface="Arial Black" panose="020B0A04020102020204" pitchFamily="34" charset="0"/>
                        </a:rPr>
                        <a:t>Fidelity SpCas9 variants</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eSpCas9</a:t>
                      </a:r>
                      <a:r>
                        <a:rPr kumimoji="1" lang="ja-JP" altLang="en-US" sz="1200" dirty="0" smtClean="0">
                          <a:latin typeface="Arial Black" panose="020B0A04020102020204" pitchFamily="34" charset="0"/>
                        </a:rPr>
                        <a:t>と</a:t>
                      </a:r>
                      <a:r>
                        <a:rPr kumimoji="1" lang="en-US" altLang="ja-JP" sz="1200" dirty="0" smtClean="0">
                          <a:latin typeface="Arial Black" panose="020B0A04020102020204" pitchFamily="34" charset="0"/>
                        </a:rPr>
                        <a:t>SpCas9-HF1</a:t>
                      </a:r>
                      <a:r>
                        <a:rPr kumimoji="1" lang="ja-JP" altLang="en-US" sz="1200" dirty="0" smtClean="0">
                          <a:latin typeface="Arial Black" panose="020B0A04020102020204" pitchFamily="34" charset="0"/>
                        </a:rPr>
                        <a:t>両方の変異を持つ。</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02670897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HypaCas9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HypaCas9</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Hyper-accurate Cas9 variant</a:t>
                      </a:r>
                      <a:r>
                        <a:rPr kumimoji="1" lang="ja-JP" altLang="en-US" sz="1200" dirty="0" smtClean="0">
                          <a:latin typeface="Arial Black" panose="020B0A04020102020204" pitchFamily="34" charset="0"/>
                        </a:rPr>
                        <a:t>）は、オフターゲットのため変異</a:t>
                      </a:r>
                      <a:r>
                        <a:rPr kumimoji="1" lang="en-US" altLang="ja-JP" sz="1200" dirty="0" smtClean="0">
                          <a:latin typeface="Arial Black" panose="020B0A04020102020204" pitchFamily="34" charset="0"/>
                        </a:rPr>
                        <a:t>N692A/M694A/Q695A/H698A</a:t>
                      </a:r>
                      <a:r>
                        <a:rPr kumimoji="1" lang="ja-JP" altLang="en-US" sz="1200" dirty="0" smtClean="0">
                          <a:latin typeface="Arial Black" panose="020B0A04020102020204" pitchFamily="34" charset="0"/>
                        </a:rPr>
                        <a:t>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64732202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evoCas9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evolved Cas9</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evoCas9</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REC</a:t>
                      </a:r>
                      <a:r>
                        <a:rPr kumimoji="1" lang="ja-JP" altLang="en-US" sz="1200" dirty="0" smtClean="0">
                          <a:latin typeface="Arial Black" panose="020B0A04020102020204" pitchFamily="34" charset="0"/>
                        </a:rPr>
                        <a:t>ドメインに</a:t>
                      </a:r>
                      <a:r>
                        <a:rPr kumimoji="1" lang="en-US" altLang="ja-JP" sz="1200" dirty="0" smtClean="0">
                          <a:latin typeface="Arial Black" panose="020B0A04020102020204" pitchFamily="34" charset="0"/>
                        </a:rPr>
                        <a:t>M495V/Y515N/K526E/R661Q</a:t>
                      </a:r>
                      <a:r>
                        <a:rPr kumimoji="1" lang="ja-JP" altLang="en-US" sz="1200" dirty="0" smtClean="0">
                          <a:latin typeface="Arial Black" panose="020B0A04020102020204" pitchFamily="34" charset="0"/>
                        </a:rPr>
                        <a:t>の変異を導入。 </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221270813"/>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SniperCas9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smtClean="0">
                          <a:latin typeface="Arial Black" panose="020B0A04020102020204" pitchFamily="34" charset="0"/>
                        </a:rPr>
                        <a:t>大腸菌（</a:t>
                      </a:r>
                      <a:r>
                        <a:rPr kumimoji="1" lang="en-US" altLang="ja-JP" sz="1200" dirty="0" smtClean="0">
                          <a:latin typeface="Arial Black" panose="020B0A04020102020204" pitchFamily="34" charset="0"/>
                        </a:rPr>
                        <a:t>Escherichia coli</a:t>
                      </a:r>
                      <a:r>
                        <a:rPr kumimoji="1" lang="ja-JP" altLang="en-US" sz="1200" dirty="0" smtClean="0">
                          <a:latin typeface="Arial Black" panose="020B0A04020102020204" pitchFamily="34" charset="0"/>
                        </a:rPr>
                        <a:t>）から単離したヌクレアーゼを利用。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774405993"/>
                  </a:ext>
                </a:extLst>
              </a:tr>
              <a:tr h="0">
                <a:tc rowSpan="2">
                  <a:txBody>
                    <a:bodyPr/>
                    <a:lstStyle/>
                    <a:p>
                      <a:pPr algn="ctr"/>
                      <a:r>
                        <a:rPr kumimoji="1" lang="en-US" altLang="ja-JP" sz="1800" dirty="0" smtClean="0">
                          <a:solidFill>
                            <a:srgbClr val="C00000"/>
                          </a:solidFill>
                          <a:latin typeface="Arial Black" panose="020B0A04020102020204" pitchFamily="34" charset="0"/>
                        </a:rPr>
                        <a:t>SaCas9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smtClean="0">
                          <a:latin typeface="Arial Black" panose="020B0A04020102020204" pitchFamily="34" charset="0"/>
                        </a:rPr>
                        <a:t>黄色ブドウ球菌（</a:t>
                      </a:r>
                      <a:r>
                        <a:rPr lang="en-US" altLang="ja-JP" sz="1200" dirty="0" smtClean="0">
                          <a:latin typeface="Arial Black" panose="020B0A04020102020204" pitchFamily="34" charset="0"/>
                        </a:rPr>
                        <a:t>Staphylococcus aureus</a:t>
                      </a:r>
                      <a:r>
                        <a:rPr lang="ja-JP" altLang="en-US" sz="1200" dirty="0" smtClean="0">
                          <a:latin typeface="Arial Black" panose="020B0A04020102020204" pitchFamily="34" charset="0"/>
                        </a:rPr>
                        <a:t>）</a:t>
                      </a:r>
                      <a:r>
                        <a:rPr kumimoji="1" lang="ja-JP" altLang="en-US" sz="1200" dirty="0" smtClean="0">
                          <a:latin typeface="Arial Black" panose="020B0A04020102020204" pitchFamily="34" charset="0"/>
                        </a:rPr>
                        <a:t>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は </a:t>
                      </a:r>
                      <a:r>
                        <a:rPr kumimoji="1" lang="en-US" altLang="ja-JP" sz="1200" dirty="0" smtClean="0">
                          <a:latin typeface="Arial Black" panose="020B0A04020102020204" pitchFamily="34" charset="0"/>
                        </a:rPr>
                        <a:t>NNGRRT</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R: A or G</a:t>
                      </a:r>
                      <a:r>
                        <a:rPr kumimoji="1" lang="ja-JP" altLang="en-US" sz="1200" dirty="0"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45179942"/>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KKH</a:t>
                      </a:r>
                      <a:r>
                        <a:rPr kumimoji="1" lang="en-US" altLang="ja-JP" sz="1400" baseline="0" dirty="0" smtClean="0">
                          <a:latin typeface="Arial Black" panose="020B0A04020102020204" pitchFamily="34" charset="0"/>
                        </a:rPr>
                        <a:t> SaCas9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の制限を緩和するため変異（</a:t>
                      </a:r>
                      <a:r>
                        <a:rPr kumimoji="1" lang="en-US" altLang="ja-JP" sz="1200" dirty="0" smtClean="0">
                          <a:latin typeface="Arial Black" panose="020B0A04020102020204" pitchFamily="34" charset="0"/>
                        </a:rPr>
                        <a:t>E782K/N968K/R1015H</a:t>
                      </a:r>
                      <a:r>
                        <a:rPr kumimoji="1" lang="ja-JP" altLang="en-US" sz="1200" dirty="0" smtClean="0">
                          <a:latin typeface="Arial Black" panose="020B0A04020102020204" pitchFamily="34" charset="0"/>
                        </a:rPr>
                        <a:t>）が導入された</a:t>
                      </a:r>
                      <a:r>
                        <a:rPr kumimoji="1" lang="en-US" altLang="ja-JP" sz="1200" dirty="0" err="1" smtClean="0">
                          <a:latin typeface="Arial Black" panose="020B0A04020102020204" pitchFamily="34" charset="0"/>
                        </a:rPr>
                        <a:t>SaCas</a:t>
                      </a:r>
                      <a:r>
                        <a:rPr kumimoji="1" lang="ja-JP" altLang="en-US" sz="1200" dirty="0" smtClean="0">
                          <a:latin typeface="Arial Black" panose="020B0A04020102020204" pitchFamily="34" charset="0"/>
                        </a:rPr>
                        <a:t>９。</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344102470"/>
                  </a:ext>
                </a:extLst>
              </a:tr>
              <a:tr h="289990">
                <a:tc>
                  <a:txBody>
                    <a:bodyPr/>
                    <a:lstStyle/>
                    <a:p>
                      <a:pPr algn="ctr"/>
                      <a:r>
                        <a:rPr kumimoji="1" lang="en-US" altLang="ja-JP" sz="1800" dirty="0" smtClean="0">
                          <a:solidFill>
                            <a:srgbClr val="C00000"/>
                          </a:solidFill>
                          <a:latin typeface="Arial Black" panose="020B0A04020102020204" pitchFamily="34" charset="0"/>
                        </a:rPr>
                        <a:t>FnCas9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smtClean="0">
                          <a:latin typeface="Arial Black" panose="020B0A04020102020204" pitchFamily="34" charset="0"/>
                        </a:rPr>
                        <a:t>フランシセラ・ノビシダ菌（</a:t>
                      </a:r>
                      <a:r>
                        <a:rPr kumimoji="1" lang="en-US" altLang="ja-JP" sz="1200" dirty="0" smtClean="0">
                          <a:latin typeface="Arial Black" panose="020B0A04020102020204" pitchFamily="34" charset="0"/>
                        </a:rPr>
                        <a:t>Francisella </a:t>
                      </a:r>
                      <a:r>
                        <a:rPr kumimoji="1" lang="en-US" altLang="ja-JP" sz="1200" dirty="0" err="1" smtClean="0">
                          <a:latin typeface="Arial Black" panose="020B0A04020102020204" pitchFamily="34" charset="0"/>
                        </a:rPr>
                        <a:t>novicida</a:t>
                      </a:r>
                      <a:r>
                        <a:rPr kumimoji="1" lang="ja-JP" altLang="en-US" sz="1200" dirty="0" smtClean="0">
                          <a:latin typeface="Arial Black" panose="020B0A04020102020204" pitchFamily="34" charset="0"/>
                        </a:rPr>
                        <a:t>）から単離された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は </a:t>
                      </a:r>
                      <a:r>
                        <a:rPr kumimoji="1" lang="en-US" altLang="ja-JP" sz="1200" dirty="0" smtClean="0">
                          <a:latin typeface="Arial Black" panose="020B0A04020102020204" pitchFamily="34" charset="0"/>
                        </a:rPr>
                        <a:t>NGG</a:t>
                      </a:r>
                      <a:r>
                        <a:rPr kumimoji="1" lang="ja-JP" altLang="en-US" sz="1200" dirty="0" err="1"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66980924"/>
                  </a:ext>
                </a:extLst>
              </a:tr>
              <a:tr h="729863">
                <a:tc>
                  <a:txBody>
                    <a:bodyPr/>
                    <a:lstStyle/>
                    <a:p>
                      <a:pPr algn="ctr"/>
                      <a:r>
                        <a:rPr kumimoji="1" lang="en-US" altLang="ja-JP" sz="1800" dirty="0" smtClean="0">
                          <a:solidFill>
                            <a:srgbClr val="C00000"/>
                          </a:solidFill>
                          <a:latin typeface="Arial Black" panose="020B0A04020102020204" pitchFamily="34" charset="0"/>
                        </a:rPr>
                        <a:t>CjCas9</a:t>
                      </a:r>
                      <a:endParaRPr kumimoji="1" lang="ja-JP" altLang="en-US" sz="1800" dirty="0">
                        <a:solidFill>
                          <a:srgbClr val="C00000"/>
                        </a:solidFill>
                        <a:latin typeface="Arial Black" panose="020B0A04020102020204" pitchFamily="34" charset="0"/>
                      </a:endParaRPr>
                    </a:p>
                  </a:txBody>
                  <a:tcPr anchor="ctr"/>
                </a:tc>
                <a:tc>
                  <a:txBody>
                    <a:bodyPr/>
                    <a:lstStyle/>
                    <a:p>
                      <a:endParaRPr lang="en-US" altLang="ja-JP" sz="1200" b="1" dirty="0" smtClean="0">
                        <a:latin typeface="Arial Black" panose="020B0A04020102020204" pitchFamily="34" charset="0"/>
                        <a:ea typeface="Meiryo UI" panose="020B0604030504040204" pitchFamily="50" charset="-128"/>
                      </a:endParaRPr>
                    </a:p>
                  </a:txBody>
                  <a:tcPr anchor="ctr"/>
                </a:tc>
                <a:tc>
                  <a:txBody>
                    <a:bodyPr/>
                    <a:lstStyle/>
                    <a:p>
                      <a:r>
                        <a:rPr lang="ja-JP" altLang="en-US" sz="1200" dirty="0" smtClean="0">
                          <a:latin typeface="Arial Black" panose="020B0A04020102020204" pitchFamily="34" charset="0"/>
                        </a:rPr>
                        <a:t>カンピロバクター・ジェジュニ菌（</a:t>
                      </a:r>
                      <a:r>
                        <a:rPr lang="en-US" altLang="ja-JP" sz="1200" dirty="0" smtClean="0">
                          <a:latin typeface="Arial Black" panose="020B0A04020102020204" pitchFamily="34" charset="0"/>
                        </a:rPr>
                        <a:t>Campylobacter </a:t>
                      </a:r>
                      <a:r>
                        <a:rPr lang="en-US" altLang="ja-JP" sz="1200" dirty="0" err="1" smtClean="0">
                          <a:latin typeface="Arial Black" panose="020B0A04020102020204" pitchFamily="34" charset="0"/>
                        </a:rPr>
                        <a:t>jejuni</a:t>
                      </a:r>
                      <a:r>
                        <a:rPr lang="ja-JP" altLang="en-US" sz="1200" dirty="0" smtClean="0">
                          <a:latin typeface="Arial Black" panose="020B0A04020102020204" pitchFamily="34" charset="0"/>
                        </a:rPr>
                        <a:t>）から単離された</a:t>
                      </a:r>
                      <a:r>
                        <a:rPr lang="en-US" altLang="ja-JP" sz="1200" dirty="0" smtClean="0">
                          <a:latin typeface="Arial Black" panose="020B0A04020102020204" pitchFamily="34" charset="0"/>
                        </a:rPr>
                        <a:t>Cas9</a:t>
                      </a:r>
                      <a:r>
                        <a:rPr lang="ja-JP" altLang="en-US" sz="1200" dirty="0" err="1" smtClean="0">
                          <a:latin typeface="Arial Black" panose="020B0A04020102020204" pitchFamily="34" charset="0"/>
                        </a:rPr>
                        <a:t>。</a:t>
                      </a:r>
                      <a:endParaRPr lang="en-US" altLang="ja-JP" sz="1200" dirty="0" smtClean="0">
                        <a:latin typeface="Arial Black" panose="020B0A04020102020204" pitchFamily="34" charset="0"/>
                      </a:endParaRPr>
                    </a:p>
                    <a:p>
                      <a:r>
                        <a:rPr lang="en-US" altLang="ja-JP" sz="1200" dirty="0" smtClean="0">
                          <a:latin typeface="Arial Black" panose="020B0A04020102020204" pitchFamily="34" charset="0"/>
                        </a:rPr>
                        <a:t>PAM</a:t>
                      </a:r>
                      <a:r>
                        <a:rPr lang="ja-JP" altLang="en-US" sz="1200" dirty="0" smtClean="0">
                          <a:latin typeface="Arial Black" panose="020B0A04020102020204" pitchFamily="34" charset="0"/>
                        </a:rPr>
                        <a:t>は </a:t>
                      </a:r>
                      <a:r>
                        <a:rPr lang="en-US" altLang="ja-JP" sz="1200" dirty="0" smtClean="0">
                          <a:latin typeface="Arial Black" panose="020B0A04020102020204" pitchFamily="34" charset="0"/>
                        </a:rPr>
                        <a:t>NNNVRYM</a:t>
                      </a:r>
                      <a:r>
                        <a:rPr lang="ja-JP" altLang="en-US" sz="1200" dirty="0" smtClean="0">
                          <a:latin typeface="Arial Black" panose="020B0A04020102020204" pitchFamily="34" charset="0"/>
                        </a:rPr>
                        <a:t>（</a:t>
                      </a:r>
                      <a:r>
                        <a:rPr lang="en-US" altLang="ja-JP" sz="1200" dirty="0" smtClean="0">
                          <a:latin typeface="Arial Black" panose="020B0A04020102020204" pitchFamily="34" charset="0"/>
                        </a:rPr>
                        <a:t>V: A or C or G</a:t>
                      </a:r>
                      <a:r>
                        <a:rPr lang="ja-JP" altLang="en-US" sz="1200" dirty="0" err="1" smtClean="0">
                          <a:latin typeface="Arial Black" panose="020B0A04020102020204" pitchFamily="34" charset="0"/>
                        </a:rPr>
                        <a:t>、</a:t>
                      </a:r>
                      <a:r>
                        <a:rPr lang="en-US" altLang="ja-JP" sz="1200" dirty="0" smtClean="0">
                          <a:latin typeface="Arial Black" panose="020B0A04020102020204" pitchFamily="34" charset="0"/>
                        </a:rPr>
                        <a:t>R: A or G</a:t>
                      </a:r>
                      <a:r>
                        <a:rPr lang="ja-JP" altLang="en-US" sz="1200" dirty="0" err="1" smtClean="0">
                          <a:latin typeface="Arial Black" panose="020B0A04020102020204" pitchFamily="34" charset="0"/>
                        </a:rPr>
                        <a:t>、</a:t>
                      </a:r>
                      <a:r>
                        <a:rPr lang="ja-JP" altLang="en-US" sz="1200" dirty="0" smtClean="0">
                          <a:latin typeface="Arial Black" panose="020B0A04020102020204" pitchFamily="34" charset="0"/>
                        </a:rPr>
                        <a:t> </a:t>
                      </a:r>
                      <a:r>
                        <a:rPr lang="en-US" altLang="ja-JP" sz="1200" dirty="0" smtClean="0">
                          <a:latin typeface="Arial Black" panose="020B0A04020102020204" pitchFamily="34" charset="0"/>
                        </a:rPr>
                        <a:t>Y: C or T</a:t>
                      </a:r>
                      <a:r>
                        <a:rPr lang="ja-JP" altLang="en-US" sz="1200" dirty="0" err="1" smtClean="0">
                          <a:latin typeface="Arial Black" panose="020B0A04020102020204" pitchFamily="34" charset="0"/>
                        </a:rPr>
                        <a:t>、</a:t>
                      </a:r>
                      <a:r>
                        <a:rPr lang="en-US" altLang="ja-JP" sz="1200" dirty="0" smtClean="0">
                          <a:latin typeface="Arial Black" panose="020B0A04020102020204" pitchFamily="34" charset="0"/>
                        </a:rPr>
                        <a:t>M: A or C</a:t>
                      </a:r>
                      <a:r>
                        <a:rPr lang="ja-JP" altLang="en-US" sz="1200" dirty="0" smtClean="0">
                          <a:latin typeface="Arial Black" panose="020B0A04020102020204" pitchFamily="34" charset="0"/>
                        </a:rPr>
                        <a:t>）若しくは</a:t>
                      </a:r>
                      <a:r>
                        <a:rPr lang="en-US" altLang="ja-JP" sz="1200" dirty="0" smtClean="0">
                          <a:latin typeface="Arial Black" panose="020B0A04020102020204" pitchFamily="34" charset="0"/>
                        </a:rPr>
                        <a:t>NNNNACAC</a:t>
                      </a:r>
                      <a:r>
                        <a:rPr lang="ja-JP" altLang="en-US" sz="1200" dirty="0" err="1" smtClean="0">
                          <a:latin typeface="Arial Black" panose="020B0A04020102020204" pitchFamily="34" charset="0"/>
                        </a:rPr>
                        <a:t>。</a:t>
                      </a:r>
                      <a:endParaRPr lang="en-US" altLang="ja-JP" sz="1200" dirty="0" smtClean="0">
                        <a:latin typeface="Arial Black" panose="020B0A04020102020204" pitchFamily="34" charset="0"/>
                      </a:endParaRPr>
                    </a:p>
                    <a:p>
                      <a:r>
                        <a:rPr lang="ja-JP" altLang="en-US" sz="1200" dirty="0" smtClean="0">
                          <a:latin typeface="Arial Black" panose="020B0A04020102020204" pitchFamily="34" charset="0"/>
                        </a:rPr>
                        <a:t>最も小さい</a:t>
                      </a:r>
                      <a:r>
                        <a:rPr lang="en-US" altLang="ja-JP" sz="1200" dirty="0" smtClean="0">
                          <a:latin typeface="Arial Black" panose="020B0A04020102020204" pitchFamily="34" charset="0"/>
                        </a:rPr>
                        <a:t>Cas9</a:t>
                      </a:r>
                      <a:r>
                        <a:rPr lang="ja-JP" altLang="en-US" sz="1200" dirty="0" smtClean="0">
                          <a:latin typeface="Arial Black" panose="020B0A04020102020204" pitchFamily="34" charset="0"/>
                        </a:rPr>
                        <a:t>であることからミトコンドリア</a:t>
                      </a:r>
                      <a:r>
                        <a:rPr lang="en-US" altLang="ja-JP" sz="1200" dirty="0" smtClean="0">
                          <a:latin typeface="Arial Black" panose="020B0A04020102020204" pitchFamily="34" charset="0"/>
                        </a:rPr>
                        <a:t>DNA</a:t>
                      </a:r>
                      <a:r>
                        <a:rPr lang="ja-JP" altLang="en-US" sz="1200" dirty="0" smtClean="0">
                          <a:latin typeface="Arial Black" panose="020B0A04020102020204" pitchFamily="34" charset="0"/>
                        </a:rPr>
                        <a:t>編集に利用可能ではと言われている。</a:t>
                      </a:r>
                      <a:endParaRPr lang="en-US" altLang="ja-JP" sz="1200" b="1" dirty="0" smtClean="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422051617"/>
                  </a:ext>
                </a:extLst>
              </a:tr>
              <a:tr h="289990">
                <a:tc>
                  <a:txBody>
                    <a:bodyPr/>
                    <a:lstStyle/>
                    <a:p>
                      <a:pPr algn="ctr"/>
                      <a:r>
                        <a:rPr kumimoji="1" lang="en-US" altLang="ja-JP" sz="1800" dirty="0" smtClean="0">
                          <a:solidFill>
                            <a:srgbClr val="C00000"/>
                          </a:solidFill>
                          <a:latin typeface="Arial Black" panose="020B0A04020102020204" pitchFamily="34" charset="0"/>
                        </a:rPr>
                        <a:t>xCas9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smtClean="0">
                          <a:latin typeface="Arial Black" panose="020B0A04020102020204" pitchFamily="34" charset="0"/>
                        </a:rPr>
                        <a:t>xCas9</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Phage-Associated continuous Evolution</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PACE: </a:t>
                      </a:r>
                      <a:r>
                        <a:rPr kumimoji="1" lang="ja-JP" altLang="en-US" sz="1200" dirty="0" smtClean="0">
                          <a:latin typeface="Arial Black" panose="020B0A04020102020204" pitchFamily="34" charset="0"/>
                        </a:rPr>
                        <a:t>ファージによる連続分子進化法）を</a:t>
                      </a:r>
                      <a:r>
                        <a:rPr kumimoji="1" lang="en-US" altLang="ja-JP" sz="1200" dirty="0" smtClean="0">
                          <a:latin typeface="Arial Black" panose="020B0A04020102020204" pitchFamily="34" charset="0"/>
                        </a:rPr>
                        <a:t>SpCas9</a:t>
                      </a:r>
                      <a:r>
                        <a:rPr kumimoji="1" lang="ja-JP" altLang="en-US" sz="1200" dirty="0" smtClean="0">
                          <a:latin typeface="Arial Black" panose="020B0A04020102020204" pitchFamily="34" charset="0"/>
                        </a:rPr>
                        <a:t>に適応し、</a:t>
                      </a:r>
                      <a:r>
                        <a:rPr kumimoji="1" lang="en-US" altLang="ja-JP" sz="1200" dirty="0" smtClean="0">
                          <a:latin typeface="Arial Black" panose="020B0A04020102020204" pitchFamily="34" charset="0"/>
                        </a:rPr>
                        <a:t>NG</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GAA</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GAT</a:t>
                      </a:r>
                      <a:r>
                        <a:rPr kumimoji="1" lang="ja-JP" altLang="en-US" sz="1200" dirty="0" smtClean="0">
                          <a:latin typeface="Arial Black" panose="020B0A04020102020204" pitchFamily="34" charset="0"/>
                        </a:rPr>
                        <a:t>を</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として認識できる。</a:t>
                      </a:r>
                      <a:r>
                        <a:rPr kumimoji="1" lang="en-US" altLang="ja-JP" sz="1200" dirty="0" smtClean="0">
                          <a:latin typeface="Arial Black" panose="020B0A04020102020204" pitchFamily="34" charset="0"/>
                        </a:rPr>
                        <a:t>xCas9 3.7</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SpCas9</a:t>
                      </a:r>
                      <a:r>
                        <a:rPr kumimoji="1" lang="ja-JP" altLang="en-US" sz="1200" dirty="0" smtClean="0">
                          <a:latin typeface="Arial Black" panose="020B0A04020102020204" pitchFamily="34" charset="0"/>
                        </a:rPr>
                        <a:t>に対して</a:t>
                      </a:r>
                      <a:r>
                        <a:rPr kumimoji="1" lang="en-US" altLang="ja-JP" sz="1200" dirty="0" smtClean="0">
                          <a:latin typeface="Arial Black" panose="020B0A04020102020204" pitchFamily="34" charset="0"/>
                        </a:rPr>
                        <a:t>7</a:t>
                      </a:r>
                      <a:r>
                        <a:rPr kumimoji="1" lang="ja-JP" altLang="en-US" sz="1200" dirty="0" smtClean="0">
                          <a:latin typeface="Arial Black" panose="020B0A04020102020204" pitchFamily="34" charset="0"/>
                        </a:rPr>
                        <a:t>箇所の変異（</a:t>
                      </a:r>
                      <a:r>
                        <a:rPr kumimoji="1" lang="en-US" altLang="ja-JP" sz="1200" dirty="0" smtClean="0">
                          <a:latin typeface="Arial Black" panose="020B0A04020102020204" pitchFamily="34" charset="0"/>
                        </a:rPr>
                        <a:t>A262T/R324L/S409I/E480K/E543D/M694I/E1219V</a:t>
                      </a:r>
                      <a:r>
                        <a:rPr kumimoji="1" lang="ja-JP" altLang="en-US" sz="1200" dirty="0" smtClean="0">
                          <a:latin typeface="Arial Black" panose="020B0A04020102020204" pitchFamily="34" charset="0"/>
                        </a:rPr>
                        <a:t>）を持ち、ヒト培養細胞において標的配列に変異導入活性を持つだけでなく、</a:t>
                      </a:r>
                      <a:r>
                        <a:rPr kumimoji="1" lang="en-US" altLang="ja-JP" sz="1200" dirty="0" smtClean="0">
                          <a:latin typeface="Arial Black" panose="020B0A04020102020204" pitchFamily="34" charset="0"/>
                        </a:rPr>
                        <a:t>xCas9</a:t>
                      </a:r>
                      <a:r>
                        <a:rPr kumimoji="1" lang="ja-JP" altLang="en-US" sz="1200" dirty="0" smtClean="0">
                          <a:latin typeface="Arial Black" panose="020B0A04020102020204" pitchFamily="34" charset="0"/>
                        </a:rPr>
                        <a:t>と</a:t>
                      </a:r>
                      <a:r>
                        <a:rPr kumimoji="1" lang="en-US" altLang="ja-JP" sz="1200" dirty="0" smtClean="0">
                          <a:latin typeface="Arial Black" panose="020B0A04020102020204" pitchFamily="34" charset="0"/>
                        </a:rPr>
                        <a:t>base editor architecture</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BE3</a:t>
                      </a:r>
                      <a:r>
                        <a:rPr kumimoji="1" lang="ja-JP" altLang="en-US" sz="1200" dirty="0" smtClean="0">
                          <a:latin typeface="Arial Black" panose="020B0A04020102020204" pitchFamily="34" charset="0"/>
                        </a:rPr>
                        <a:t>）を融合させることで標的配列にあるシトシンをチミンにあるいはアデニンからグアニンに塩基置換できる。</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117599362"/>
                  </a:ext>
                </a:extLst>
              </a:tr>
            </a:tbl>
          </a:graphicData>
        </a:graphic>
      </p:graphicFrame>
    </p:spTree>
    <p:extLst>
      <p:ext uri="{BB962C8B-B14F-4D97-AF65-F5344CB8AC3E}">
        <p14:creationId xmlns:p14="http://schemas.microsoft.com/office/powerpoint/2010/main" val="27051951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926903253"/>
              </p:ext>
            </p:extLst>
          </p:nvPr>
        </p:nvGraphicFramePr>
        <p:xfrm>
          <a:off x="1035441" y="85967"/>
          <a:ext cx="10455833" cy="7266130"/>
        </p:xfrm>
        <a:graphic>
          <a:graphicData uri="http://schemas.openxmlformats.org/drawingml/2006/table">
            <a:tbl>
              <a:tblPr firstRow="1" bandRow="1">
                <a:tableStyleId>{72833802-FEF1-4C79-8D5D-14CF1EAF98D9}</a:tableStyleId>
              </a:tblPr>
              <a:tblGrid>
                <a:gridCol w="1274126">
                  <a:extLst>
                    <a:ext uri="{9D8B030D-6E8A-4147-A177-3AD203B41FA5}">
                      <a16:colId xmlns:a16="http://schemas.microsoft.com/office/drawing/2014/main" val="600168505"/>
                    </a:ext>
                  </a:extLst>
                </a:gridCol>
                <a:gridCol w="1527143">
                  <a:extLst>
                    <a:ext uri="{9D8B030D-6E8A-4147-A177-3AD203B41FA5}">
                      <a16:colId xmlns:a16="http://schemas.microsoft.com/office/drawing/2014/main" val="2187802887"/>
                    </a:ext>
                  </a:extLst>
                </a:gridCol>
                <a:gridCol w="7654564">
                  <a:extLst>
                    <a:ext uri="{9D8B030D-6E8A-4147-A177-3AD203B41FA5}">
                      <a16:colId xmlns:a16="http://schemas.microsoft.com/office/drawing/2014/main" val="714602730"/>
                    </a:ext>
                  </a:extLst>
                </a:gridCol>
              </a:tblGrid>
              <a:tr h="289990">
                <a:tc>
                  <a:txBody>
                    <a:bodyPr/>
                    <a:lstStyle/>
                    <a:p>
                      <a:pPr algn="ctr"/>
                      <a:r>
                        <a:rPr kumimoji="1" lang="en-US" altLang="ja-JP" sz="1400" dirty="0" smtClean="0">
                          <a:latin typeface="Arial Black" panose="020B0A04020102020204" pitchFamily="34" charset="0"/>
                        </a:rPr>
                        <a:t>Cas9</a:t>
                      </a:r>
                      <a:endParaRPr kumimoji="1" lang="ja-JP" altLang="en-US" sz="1400" dirty="0">
                        <a:latin typeface="Arial Black" panose="020B0A04020102020204" pitchFamily="34" charset="0"/>
                      </a:endParaRPr>
                    </a:p>
                  </a:txBody>
                  <a:tcPr/>
                </a:tc>
                <a:tc>
                  <a:txBody>
                    <a:bodyPr/>
                    <a:lstStyle/>
                    <a:p>
                      <a:pPr algn="ctr"/>
                      <a:r>
                        <a:rPr kumimoji="1" lang="ja-JP" altLang="en-US" sz="1400" dirty="0" smtClean="0">
                          <a:latin typeface="Arial Black" panose="020B0A04020102020204" pitchFamily="34" charset="0"/>
                        </a:rPr>
                        <a:t>派生型</a:t>
                      </a:r>
                      <a:endParaRPr kumimoji="1" lang="ja-JP" altLang="en-US" sz="1400" dirty="0">
                        <a:latin typeface="Arial Black" panose="020B0A04020102020204" pitchFamily="34" charset="0"/>
                      </a:endParaRPr>
                    </a:p>
                  </a:txBody>
                  <a:tcPr/>
                </a:tc>
                <a:tc>
                  <a:txBody>
                    <a:bodyPr/>
                    <a:lstStyle/>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概要</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4162699030"/>
                  </a:ext>
                </a:extLst>
              </a:tr>
              <a:tr h="289990">
                <a:tc>
                  <a:txBody>
                    <a:bodyPr/>
                    <a:lstStyle/>
                    <a:p>
                      <a:r>
                        <a:rPr kumimoji="1" lang="en-US" altLang="ja-JP" sz="1600" dirty="0" smtClean="0">
                          <a:latin typeface="Cooper Black" panose="0208090404030B020404" pitchFamily="18" charset="0"/>
                        </a:rPr>
                        <a:t>dCas9</a:t>
                      </a:r>
                      <a:endParaRPr kumimoji="1" lang="ja-JP" altLang="en-US" sz="1600" dirty="0">
                        <a:latin typeface="Cooper Black" panose="0208090404030B020404" pitchFamily="18" charset="0"/>
                      </a:endParaRPr>
                    </a:p>
                  </a:txBody>
                  <a:tcPr anchor="ctr"/>
                </a:tc>
                <a:tc>
                  <a:txBody>
                    <a:bodyPr/>
                    <a:lstStyle/>
                    <a:p>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dirty="0" smtClean="0">
                          <a:latin typeface="Meiryo UI" panose="020B0604030504040204" pitchFamily="50" charset="-128"/>
                          <a:ea typeface="Meiryo UI" panose="020B0604030504040204" pitchFamily="50" charset="-128"/>
                        </a:rPr>
                        <a:t>DNA</a:t>
                      </a:r>
                      <a:r>
                        <a:rPr kumimoji="1" lang="ja-JP" altLang="en-US" sz="1100" b="1" dirty="0" smtClean="0">
                          <a:latin typeface="Meiryo UI" panose="020B0604030504040204" pitchFamily="50" charset="-128"/>
                          <a:ea typeface="Meiryo UI" panose="020B0604030504040204" pitchFamily="50" charset="-128"/>
                        </a:rPr>
                        <a:t>切断活性がない</a:t>
                      </a:r>
                      <a:r>
                        <a:rPr kumimoji="1" lang="en-US" altLang="ja-JP" sz="1100" b="1" dirty="0" smtClean="0">
                          <a:latin typeface="Meiryo UI" panose="020B0604030504040204" pitchFamily="50" charset="-128"/>
                          <a:ea typeface="Meiryo UI" panose="020B0604030504040204" pitchFamily="50" charset="-128"/>
                        </a:rPr>
                        <a:t>Cas9</a:t>
                      </a:r>
                      <a:r>
                        <a:rPr kumimoji="1" lang="ja-JP" altLang="en-US" sz="1100" b="1" dirty="0" smtClean="0">
                          <a:latin typeface="Meiryo UI" panose="020B0604030504040204" pitchFamily="50" charset="-128"/>
                          <a:ea typeface="Meiryo UI" panose="020B0604030504040204" pitchFamily="50" charset="-128"/>
                        </a:rPr>
                        <a:t>タンパク質。エピゲノム編集や、特定</a:t>
                      </a:r>
                      <a:r>
                        <a:rPr kumimoji="1" lang="en-US" altLang="ja-JP" sz="1100" b="1" dirty="0" smtClean="0">
                          <a:latin typeface="Meiryo UI" panose="020B0604030504040204" pitchFamily="50" charset="-128"/>
                          <a:ea typeface="Meiryo UI" panose="020B0604030504040204" pitchFamily="50" charset="-128"/>
                        </a:rPr>
                        <a:t>DNA</a:t>
                      </a:r>
                      <a:r>
                        <a:rPr kumimoji="1" lang="ja-JP" altLang="en-US" sz="1100" b="1" dirty="0" smtClean="0">
                          <a:latin typeface="Meiryo UI" panose="020B0604030504040204" pitchFamily="50" charset="-128"/>
                          <a:ea typeface="Meiryo UI" panose="020B0604030504040204" pitchFamily="50" charset="-128"/>
                        </a:rPr>
                        <a:t>領域の特定と可視化などに利用。</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582777481"/>
                  </a:ext>
                </a:extLst>
              </a:tr>
              <a:tr h="289990">
                <a:tc>
                  <a:txBody>
                    <a:bodyPr/>
                    <a:lstStyle/>
                    <a:p>
                      <a:r>
                        <a:rPr kumimoji="1" lang="en-US" altLang="ja-JP" sz="1600" dirty="0" smtClean="0">
                          <a:latin typeface="Cooper Black" panose="0208090404030B020404" pitchFamily="18" charset="0"/>
                        </a:rPr>
                        <a:t>nCas9</a:t>
                      </a:r>
                      <a:endParaRPr kumimoji="1" lang="ja-JP" altLang="en-US" sz="1600" dirty="0">
                        <a:latin typeface="Cooper Black" panose="0208090404030B020404" pitchFamily="18" charset="0"/>
                      </a:endParaRPr>
                    </a:p>
                  </a:txBody>
                  <a:tcPr anchor="ctr"/>
                </a:tc>
                <a:tc>
                  <a:txBody>
                    <a:bodyPr/>
                    <a:lstStyle/>
                    <a:p>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100" b="1" dirty="0" smtClean="0">
                          <a:latin typeface="Meiryo UI" panose="020B0604030504040204" pitchFamily="50" charset="-128"/>
                          <a:ea typeface="Meiryo UI" panose="020B0604030504040204" pitchFamily="50" charset="-128"/>
                        </a:rPr>
                        <a:t>ニッカ</a:t>
                      </a:r>
                      <a:r>
                        <a:rPr kumimoji="1" lang="en-US" altLang="ja-JP" sz="1100" b="1" dirty="0" smtClean="0">
                          <a:latin typeface="Meiryo UI" panose="020B0604030504040204" pitchFamily="50" charset="-128"/>
                          <a:ea typeface="Meiryo UI" panose="020B0604030504040204" pitchFamily="50" charset="-128"/>
                        </a:rPr>
                        <a:t>―</a:t>
                      </a:r>
                      <a:r>
                        <a:rPr kumimoji="1" lang="ja-JP" altLang="en-US" sz="1100" b="1" dirty="0" smtClean="0">
                          <a:latin typeface="Meiryo UI" panose="020B0604030504040204" pitchFamily="50" charset="-128"/>
                          <a:ea typeface="Meiryo UI" panose="020B0604030504040204" pitchFamily="50" charset="-128"/>
                        </a:rPr>
                        <a:t>ゼ（</a:t>
                      </a:r>
                      <a:r>
                        <a:rPr kumimoji="1" lang="en-US" altLang="ja-JP" sz="1100" b="1" dirty="0" err="1" smtClean="0">
                          <a:latin typeface="Meiryo UI" panose="020B0604030504040204" pitchFamily="50" charset="-128"/>
                          <a:ea typeface="Meiryo UI" panose="020B0604030504040204" pitchFamily="50" charset="-128"/>
                        </a:rPr>
                        <a:t>Nickase</a:t>
                      </a:r>
                      <a:r>
                        <a:rPr kumimoji="1" lang="ja-JP" altLang="en-US" sz="1100" b="1" dirty="0" smtClean="0">
                          <a:latin typeface="Meiryo UI" panose="020B0604030504040204" pitchFamily="50" charset="-128"/>
                          <a:ea typeface="Meiryo UI" panose="020B0604030504040204" pitchFamily="50" charset="-128"/>
                        </a:rPr>
                        <a:t>）</a:t>
                      </a:r>
                      <a:r>
                        <a:rPr kumimoji="1" lang="en-US" altLang="ja-JP" sz="1100" b="1" dirty="0" err="1" smtClean="0">
                          <a:latin typeface="Meiryo UI" panose="020B0604030504040204" pitchFamily="50" charset="-128"/>
                          <a:ea typeface="Meiryo UI" panose="020B0604030504040204" pitchFamily="50" charset="-128"/>
                        </a:rPr>
                        <a:t>Cas</a:t>
                      </a:r>
                      <a:r>
                        <a:rPr kumimoji="1" lang="ja-JP" altLang="en-US" sz="1100" b="1" dirty="0" smtClean="0">
                          <a:latin typeface="Meiryo UI" panose="020B0604030504040204" pitchFamily="50" charset="-128"/>
                          <a:ea typeface="Meiryo UI" panose="020B0604030504040204" pitchFamily="50" charset="-128"/>
                        </a:rPr>
                        <a:t>９。</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262872923"/>
                  </a:ext>
                </a:extLst>
              </a:tr>
              <a:tr h="289990">
                <a:tc>
                  <a:txBody>
                    <a:bodyPr/>
                    <a:lstStyle/>
                    <a:p>
                      <a:r>
                        <a:rPr kumimoji="1" lang="en-US" altLang="ja-JP" sz="1600" dirty="0" smtClean="0">
                          <a:latin typeface="Cooper Black" panose="0208090404030B020404" pitchFamily="18" charset="0"/>
                        </a:rPr>
                        <a:t>NmCas9</a:t>
                      </a:r>
                      <a:endParaRPr kumimoji="1" lang="ja-JP" altLang="en-US" sz="1600" dirty="0">
                        <a:latin typeface="Cooper Black" panose="0208090404030B020404" pitchFamily="18" charset="0"/>
                      </a:endParaRPr>
                    </a:p>
                  </a:txBody>
                  <a:tcPr anchor="ctr"/>
                </a:tc>
                <a:tc>
                  <a:txBody>
                    <a:bodyPr/>
                    <a:lstStyle/>
                    <a:p>
                      <a:endParaRPr kumimoji="1" lang="ja-JP" altLang="en-US" sz="1100" b="1"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en-US" altLang="ja-JP" sz="1100" b="1" dirty="0" smtClean="0">
                          <a:solidFill>
                            <a:srgbClr val="FF0000"/>
                          </a:solidFill>
                          <a:latin typeface="Meiryo UI" panose="020B0604030504040204" pitchFamily="50" charset="-128"/>
                          <a:ea typeface="Meiryo UI" panose="020B0604030504040204" pitchFamily="50" charset="-128"/>
                        </a:rPr>
                        <a:t>N</a:t>
                      </a:r>
                      <a:r>
                        <a:rPr kumimoji="1" lang="en-US" altLang="ja-JP" sz="1100" b="1" dirty="0" smtClean="0">
                          <a:latin typeface="Meiryo UI" panose="020B0604030504040204" pitchFamily="50" charset="-128"/>
                          <a:ea typeface="Meiryo UI" panose="020B0604030504040204" pitchFamily="50" charset="-128"/>
                        </a:rPr>
                        <a:t>eisseria </a:t>
                      </a:r>
                      <a:r>
                        <a:rPr kumimoji="1" lang="en-US" altLang="ja-JP" sz="1100" b="1" dirty="0" err="1" smtClean="0">
                          <a:solidFill>
                            <a:srgbClr val="FF0000"/>
                          </a:solidFill>
                          <a:latin typeface="Meiryo UI" panose="020B0604030504040204" pitchFamily="50" charset="-128"/>
                          <a:ea typeface="Meiryo UI" panose="020B0604030504040204" pitchFamily="50" charset="-128"/>
                        </a:rPr>
                        <a:t>m</a:t>
                      </a:r>
                      <a:r>
                        <a:rPr kumimoji="1" lang="en-US" altLang="ja-JP" sz="1100" b="1" dirty="0" err="1" smtClean="0">
                          <a:latin typeface="Meiryo UI" panose="020B0604030504040204" pitchFamily="50" charset="-128"/>
                          <a:ea typeface="Meiryo UI" panose="020B0604030504040204" pitchFamily="50" charset="-128"/>
                        </a:rPr>
                        <a:t>eningitidis</a:t>
                      </a:r>
                      <a:r>
                        <a:rPr kumimoji="1" lang="ja-JP" altLang="en-US" sz="1100" b="1" dirty="0" smtClean="0">
                          <a:latin typeface="Meiryo UI" panose="020B0604030504040204" pitchFamily="50" charset="-128"/>
                          <a:ea typeface="Meiryo UI" panose="020B0604030504040204" pitchFamily="50" charset="-128"/>
                        </a:rPr>
                        <a:t>（髄膜炎菌）から単離された</a:t>
                      </a:r>
                      <a:r>
                        <a:rPr kumimoji="1" lang="en-US" altLang="ja-JP" sz="1100" b="1" dirty="0" smtClean="0">
                          <a:latin typeface="Meiryo UI" panose="020B0604030504040204" pitchFamily="50" charset="-128"/>
                          <a:ea typeface="Meiryo UI" panose="020B0604030504040204" pitchFamily="50" charset="-128"/>
                        </a:rPr>
                        <a:t>Cas9</a:t>
                      </a:r>
                      <a:r>
                        <a:rPr kumimoji="1" lang="ja-JP" altLang="en-US" sz="1100" b="1" dirty="0" err="1"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RNA</a:t>
                      </a:r>
                      <a:r>
                        <a:rPr kumimoji="1" lang="ja-JP" altLang="en-US" sz="1100" b="1" dirty="0" smtClean="0">
                          <a:latin typeface="Meiryo UI" panose="020B0604030504040204" pitchFamily="50" charset="-128"/>
                          <a:ea typeface="Meiryo UI" panose="020B0604030504040204" pitchFamily="50" charset="-128"/>
                        </a:rPr>
                        <a:t>切断活性を持つ。</a:t>
                      </a:r>
                      <a:r>
                        <a:rPr kumimoji="1" lang="en-US" altLang="ja-JP" sz="1100" b="1" dirty="0" smtClean="0">
                          <a:latin typeface="Meiryo UI" panose="020B0604030504040204" pitchFamily="50" charset="-128"/>
                          <a:ea typeface="Meiryo UI" panose="020B0604030504040204" pitchFamily="50" charset="-128"/>
                        </a:rPr>
                        <a:t>PAM</a:t>
                      </a:r>
                      <a:r>
                        <a:rPr kumimoji="1" lang="ja-JP" altLang="en-US" sz="1100" b="1" dirty="0" smtClean="0">
                          <a:latin typeface="Meiryo UI" panose="020B0604030504040204" pitchFamily="50" charset="-128"/>
                          <a:ea typeface="Meiryo UI" panose="020B0604030504040204" pitchFamily="50" charset="-128"/>
                        </a:rPr>
                        <a:t>は </a:t>
                      </a:r>
                      <a:r>
                        <a:rPr kumimoji="1" lang="en-US" altLang="ja-JP" sz="1100" b="1" dirty="0" smtClean="0">
                          <a:latin typeface="Meiryo UI" panose="020B0604030504040204" pitchFamily="50" charset="-128"/>
                          <a:ea typeface="Meiryo UI" panose="020B0604030504040204" pitchFamily="50" charset="-128"/>
                        </a:rPr>
                        <a:t>NNNNGATT</a:t>
                      </a:r>
                      <a:r>
                        <a:rPr kumimoji="1" lang="ja-JP" altLang="en-US" sz="1100" b="1" dirty="0" err="1"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1063797621"/>
                  </a:ext>
                </a:extLst>
              </a:tr>
              <a:tr h="289990">
                <a:tc rowSpan="8">
                  <a:txBody>
                    <a:bodyPr/>
                    <a:lstStyle/>
                    <a:p>
                      <a:r>
                        <a:rPr kumimoji="1" lang="en-US" altLang="ja-JP" sz="1600" dirty="0" smtClean="0">
                          <a:latin typeface="Cooper Black" panose="0208090404030B020404" pitchFamily="18" charset="0"/>
                        </a:rPr>
                        <a:t>SpCas9</a:t>
                      </a:r>
                      <a:endParaRPr kumimoji="1" lang="ja-JP" altLang="en-US" sz="1600" dirty="0">
                        <a:latin typeface="Cooper Black" panose="0208090404030B020404" pitchFamily="18" charset="0"/>
                      </a:endParaRPr>
                    </a:p>
                  </a:txBody>
                  <a:tcPr anchor="ctr"/>
                </a:tc>
                <a:tc>
                  <a:txBody>
                    <a:bodyPr/>
                    <a:lstStyle/>
                    <a:p>
                      <a:endParaRPr kumimoji="1" lang="ja-JP" altLang="en-US" sz="1100" b="1"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100" b="1" dirty="0" smtClean="0">
                          <a:latin typeface="Meiryo UI" panose="020B0604030504040204" pitchFamily="50" charset="-128"/>
                          <a:ea typeface="Meiryo UI" panose="020B0604030504040204" pitchFamily="50" charset="-128"/>
                        </a:rPr>
                        <a:t>化膿連鎖球菌（</a:t>
                      </a:r>
                      <a:r>
                        <a:rPr lang="en-US" altLang="ja-JP" sz="1100" b="1" dirty="0" smtClean="0">
                          <a:solidFill>
                            <a:srgbClr val="FF0000"/>
                          </a:solidFill>
                          <a:latin typeface="Meiryo UI" panose="020B0604030504040204" pitchFamily="50" charset="-128"/>
                          <a:ea typeface="Meiryo UI" panose="020B0604030504040204" pitchFamily="50" charset="-128"/>
                        </a:rPr>
                        <a:t>S</a:t>
                      </a:r>
                      <a:r>
                        <a:rPr lang="en-US" altLang="ja-JP" sz="1100" b="1" dirty="0" smtClean="0">
                          <a:solidFill>
                            <a:schemeClr val="tx1"/>
                          </a:solidFill>
                          <a:latin typeface="Meiryo UI" panose="020B0604030504040204" pitchFamily="50" charset="-128"/>
                          <a:ea typeface="Meiryo UI" panose="020B0604030504040204" pitchFamily="50" charset="-128"/>
                        </a:rPr>
                        <a:t>treptococcus</a:t>
                      </a:r>
                      <a:r>
                        <a:rPr lang="en-US" altLang="ja-JP" sz="1100" b="1" dirty="0" smtClean="0">
                          <a:solidFill>
                            <a:srgbClr val="FF0000"/>
                          </a:solidFill>
                          <a:latin typeface="Meiryo UI" panose="020B0604030504040204" pitchFamily="50" charset="-128"/>
                          <a:ea typeface="Meiryo UI" panose="020B0604030504040204" pitchFamily="50" charset="-128"/>
                        </a:rPr>
                        <a:t> </a:t>
                      </a:r>
                      <a:r>
                        <a:rPr lang="en-US" altLang="ja-JP" sz="1100" b="1" dirty="0" err="1" smtClean="0">
                          <a:solidFill>
                            <a:srgbClr val="FF0000"/>
                          </a:solidFill>
                          <a:latin typeface="Meiryo UI" panose="020B0604030504040204" pitchFamily="50" charset="-128"/>
                          <a:ea typeface="Meiryo UI" panose="020B0604030504040204" pitchFamily="50" charset="-128"/>
                        </a:rPr>
                        <a:t>p</a:t>
                      </a:r>
                      <a:r>
                        <a:rPr lang="en-US" altLang="ja-JP" sz="1100" b="1" dirty="0" err="1" smtClean="0">
                          <a:solidFill>
                            <a:schemeClr val="tx1"/>
                          </a:solidFill>
                          <a:latin typeface="Meiryo UI" panose="020B0604030504040204" pitchFamily="50" charset="-128"/>
                          <a:ea typeface="Meiryo UI" panose="020B0604030504040204" pitchFamily="50" charset="-128"/>
                        </a:rPr>
                        <a:t>yogenes</a:t>
                      </a:r>
                      <a:r>
                        <a:rPr lang="ja-JP" altLang="en-US" sz="1100" b="1" dirty="0" smtClean="0">
                          <a:latin typeface="Meiryo UI" panose="020B0604030504040204" pitchFamily="50" charset="-128"/>
                          <a:ea typeface="Meiryo UI" panose="020B0604030504040204" pitchFamily="50" charset="-128"/>
                        </a:rPr>
                        <a:t>）</a:t>
                      </a:r>
                      <a:r>
                        <a:rPr kumimoji="1" lang="ja-JP" altLang="en-US" sz="1100" b="1" dirty="0" smtClean="0">
                          <a:latin typeface="Meiryo UI" panose="020B0604030504040204" pitchFamily="50" charset="-128"/>
                          <a:ea typeface="Meiryo UI" panose="020B0604030504040204" pitchFamily="50" charset="-128"/>
                        </a:rPr>
                        <a:t>から単離された</a:t>
                      </a:r>
                      <a:r>
                        <a:rPr kumimoji="1" lang="en-US" altLang="ja-JP" sz="1100" b="1" dirty="0" smtClean="0">
                          <a:latin typeface="Meiryo UI" panose="020B0604030504040204" pitchFamily="50" charset="-128"/>
                          <a:ea typeface="Meiryo UI" panose="020B0604030504040204" pitchFamily="50" charset="-128"/>
                        </a:rPr>
                        <a:t>Cas9</a:t>
                      </a:r>
                      <a:r>
                        <a:rPr kumimoji="1" lang="ja-JP" altLang="en-US" sz="1100" b="1" dirty="0" err="1" smtClean="0">
                          <a:latin typeface="Meiryo UI" panose="020B0604030504040204" pitchFamily="50" charset="-128"/>
                          <a:ea typeface="Meiryo UI" panose="020B0604030504040204" pitchFamily="50" charset="-128"/>
                        </a:rPr>
                        <a:t>。</a:t>
                      </a:r>
                      <a:r>
                        <a:rPr kumimoji="1" lang="ja-JP" altLang="en-US" sz="1100" b="1" dirty="0" smtClean="0">
                          <a:solidFill>
                            <a:srgbClr val="C00000"/>
                          </a:solidFill>
                          <a:latin typeface="Meiryo UI" panose="020B0604030504040204" pitchFamily="50" charset="-128"/>
                          <a:ea typeface="Meiryo UI" panose="020B0604030504040204" pitchFamily="50" charset="-128"/>
                        </a:rPr>
                        <a:t>ゲノム編集用ツールとして最初に使用された</a:t>
                      </a:r>
                      <a:r>
                        <a:rPr kumimoji="1" lang="en-US" altLang="ja-JP" sz="1100" b="1" dirty="0" smtClean="0">
                          <a:solidFill>
                            <a:srgbClr val="C00000"/>
                          </a:solidFill>
                          <a:latin typeface="Meiryo UI" panose="020B0604030504040204" pitchFamily="50" charset="-128"/>
                          <a:ea typeface="Meiryo UI" panose="020B0604030504040204" pitchFamily="50" charset="-128"/>
                        </a:rPr>
                        <a:t>Cas9</a:t>
                      </a:r>
                      <a:r>
                        <a:rPr kumimoji="1" lang="ja-JP" altLang="en-US" sz="1100" b="1" dirty="0" err="1" smtClean="0">
                          <a:solidFill>
                            <a:srgbClr val="C00000"/>
                          </a:solidFill>
                          <a:latin typeface="Meiryo UI" panose="020B0604030504040204" pitchFamily="50" charset="-128"/>
                          <a:ea typeface="Meiryo UI" panose="020B0604030504040204" pitchFamily="50" charset="-128"/>
                        </a:rPr>
                        <a:t>。</a:t>
                      </a:r>
                      <a:endParaRPr kumimoji="1" lang="ja-JP" altLang="en-US" sz="1100" b="1" dirty="0">
                        <a:solidFill>
                          <a:srgbClr val="C00000"/>
                        </a:solidFill>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1769389565"/>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eSpCas9</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100" b="1" dirty="0" smtClean="0">
                          <a:latin typeface="Meiryo UI" panose="020B0604030504040204" pitchFamily="50" charset="-128"/>
                          <a:ea typeface="Meiryo UI" panose="020B0604030504040204" pitchFamily="50" charset="-128"/>
                        </a:rPr>
                        <a:t>標的変異導入活性型</a:t>
                      </a:r>
                      <a:r>
                        <a:rPr kumimoji="1" lang="en-US" altLang="ja-JP" sz="1100" b="1" dirty="0" smtClean="0">
                          <a:latin typeface="Meiryo UI" panose="020B0604030504040204" pitchFamily="50" charset="-128"/>
                          <a:ea typeface="Meiryo UI" panose="020B0604030504040204" pitchFamily="50" charset="-128"/>
                        </a:rPr>
                        <a:t>Cas9</a:t>
                      </a:r>
                      <a:r>
                        <a:rPr kumimoji="1" lang="ja-JP" altLang="en-US" sz="1100" b="1" dirty="0" smtClean="0">
                          <a:latin typeface="Meiryo UI" panose="020B0604030504040204" pitchFamily="50" charset="-128"/>
                          <a:ea typeface="Meiryo UI" panose="020B0604030504040204" pitchFamily="50" charset="-128"/>
                        </a:rPr>
                        <a:t>の一つ。</a:t>
                      </a:r>
                      <a:r>
                        <a:rPr kumimoji="1" lang="en-US" altLang="ja-JP" sz="1100" b="1" dirty="0" smtClean="0">
                          <a:latin typeface="Meiryo UI" panose="020B0604030504040204" pitchFamily="50" charset="-128"/>
                          <a:ea typeface="Meiryo UI" panose="020B0604030504040204" pitchFamily="50" charset="-128"/>
                        </a:rPr>
                        <a:t>eSpCas9</a:t>
                      </a:r>
                      <a:r>
                        <a:rPr kumimoji="1" lang="ja-JP" altLang="en-US" sz="1100" b="1" dirty="0" smtClean="0">
                          <a:latin typeface="Meiryo UI" panose="020B0604030504040204" pitchFamily="50" charset="-128"/>
                          <a:ea typeface="Meiryo UI" panose="020B0604030504040204" pitchFamily="50" charset="-128"/>
                        </a:rPr>
                        <a:t>（</a:t>
                      </a:r>
                      <a:r>
                        <a:rPr kumimoji="1" lang="en-US" altLang="ja-JP" sz="1100" b="1" dirty="0" smtClean="0">
                          <a:solidFill>
                            <a:srgbClr val="FF0000"/>
                          </a:solidFill>
                          <a:latin typeface="Meiryo UI" panose="020B0604030504040204" pitchFamily="50" charset="-128"/>
                          <a:ea typeface="Meiryo UI" panose="020B0604030504040204" pitchFamily="50" charset="-128"/>
                        </a:rPr>
                        <a:t>e</a:t>
                      </a:r>
                      <a:r>
                        <a:rPr kumimoji="1" lang="en-US" altLang="ja-JP" sz="1100" b="1" dirty="0" smtClean="0">
                          <a:latin typeface="Meiryo UI" panose="020B0604030504040204" pitchFamily="50" charset="-128"/>
                          <a:ea typeface="Meiryo UI" panose="020B0604030504040204" pitchFamily="50" charset="-128"/>
                        </a:rPr>
                        <a:t>nhanced specificity SpCas9</a:t>
                      </a:r>
                      <a:r>
                        <a:rPr kumimoji="1" lang="ja-JP" altLang="en-US" sz="1100" b="1" dirty="0" smtClean="0">
                          <a:latin typeface="Meiryo UI" panose="020B0604030504040204" pitchFamily="50" charset="-128"/>
                          <a:ea typeface="Meiryo UI" panose="020B0604030504040204" pitchFamily="50" charset="-128"/>
                        </a:rPr>
                        <a:t>）は、オフターゲット活性を抑制するため</a:t>
                      </a:r>
                      <a:r>
                        <a:rPr kumimoji="1" lang="en-US" altLang="ja-JP" sz="1100" b="1" dirty="0" smtClean="0">
                          <a:latin typeface="Meiryo UI" panose="020B0604030504040204" pitchFamily="50" charset="-128"/>
                          <a:ea typeface="Meiryo UI" panose="020B0604030504040204" pitchFamily="50" charset="-128"/>
                        </a:rPr>
                        <a:t>NUC</a:t>
                      </a:r>
                      <a:r>
                        <a:rPr kumimoji="1" lang="ja-JP" altLang="en-US" sz="1100" b="1" dirty="0" smtClean="0">
                          <a:latin typeface="Meiryo UI" panose="020B0604030504040204" pitchFamily="50" charset="-128"/>
                          <a:ea typeface="Meiryo UI" panose="020B0604030504040204" pitchFamily="50" charset="-128"/>
                        </a:rPr>
                        <a:t>ローブに変異を導入。</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50407919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SpCas9-HF1</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100" b="1" dirty="0" smtClean="0">
                          <a:latin typeface="Meiryo UI" panose="020B0604030504040204" pitchFamily="50" charset="-128"/>
                          <a:ea typeface="Meiryo UI" panose="020B0604030504040204" pitchFamily="50" charset="-128"/>
                        </a:rPr>
                        <a:t>標的変異導入活性型</a:t>
                      </a:r>
                      <a:r>
                        <a:rPr kumimoji="1" lang="en-US" altLang="ja-JP" sz="1100" b="1" dirty="0" smtClean="0">
                          <a:latin typeface="Meiryo UI" panose="020B0604030504040204" pitchFamily="50" charset="-128"/>
                          <a:ea typeface="Meiryo UI" panose="020B0604030504040204" pitchFamily="50" charset="-128"/>
                        </a:rPr>
                        <a:t>Cas9</a:t>
                      </a:r>
                      <a:r>
                        <a:rPr kumimoji="1" lang="ja-JP" altLang="en-US" sz="1100" b="1" dirty="0" smtClean="0">
                          <a:latin typeface="Meiryo UI" panose="020B0604030504040204" pitchFamily="50" charset="-128"/>
                          <a:ea typeface="Meiryo UI" panose="020B0604030504040204" pitchFamily="50" charset="-128"/>
                        </a:rPr>
                        <a:t>の一つ。オフターゲット活性を抑制するため</a:t>
                      </a:r>
                      <a:r>
                        <a:rPr kumimoji="1" lang="en-US" altLang="ja-JP" sz="1100" b="1" dirty="0" smtClean="0">
                          <a:latin typeface="Meiryo UI" panose="020B0604030504040204" pitchFamily="50" charset="-128"/>
                          <a:ea typeface="Meiryo UI" panose="020B0604030504040204" pitchFamily="50" charset="-128"/>
                        </a:rPr>
                        <a:t>REC</a:t>
                      </a:r>
                      <a:r>
                        <a:rPr kumimoji="1" lang="ja-JP" altLang="en-US" sz="1100" b="1" dirty="0" smtClean="0">
                          <a:latin typeface="Meiryo UI" panose="020B0604030504040204" pitchFamily="50" charset="-128"/>
                          <a:ea typeface="Meiryo UI" panose="020B0604030504040204" pitchFamily="50" charset="-128"/>
                        </a:rPr>
                        <a:t>ローブに変異を導入。</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2171224005"/>
                  </a:ext>
                </a:extLst>
              </a:tr>
              <a:tr h="289990">
                <a:tc vMerge="1">
                  <a:txBody>
                    <a:bodyPr/>
                    <a:lstStyle/>
                    <a:p>
                      <a:endParaRPr kumimoji="1" lang="ja-JP" altLang="en-US"/>
                    </a:p>
                  </a:txBody>
                  <a:tcP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HeFSpCas9</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en-US" altLang="ja-JP" sz="1100" b="1" dirty="0" smtClean="0">
                          <a:latin typeface="Meiryo UI" panose="020B0604030504040204" pitchFamily="50" charset="-128"/>
                          <a:ea typeface="Meiryo UI" panose="020B0604030504040204" pitchFamily="50" charset="-128"/>
                        </a:rPr>
                        <a:t>HeFSpCas9s</a:t>
                      </a:r>
                      <a:r>
                        <a:rPr kumimoji="1" lang="ja-JP" altLang="en-US" sz="1100" b="1" dirty="0" smtClean="0">
                          <a:latin typeface="Meiryo UI" panose="020B0604030504040204" pitchFamily="50" charset="-128"/>
                          <a:ea typeface="Meiryo UI" panose="020B0604030504040204" pitchFamily="50" charset="-128"/>
                        </a:rPr>
                        <a:t>（</a:t>
                      </a:r>
                      <a:r>
                        <a:rPr kumimoji="1" lang="en-US" altLang="ja-JP" sz="1100" b="1" dirty="0" smtClean="0">
                          <a:solidFill>
                            <a:srgbClr val="FF0000"/>
                          </a:solidFill>
                          <a:latin typeface="Meiryo UI" panose="020B0604030504040204" pitchFamily="50" charset="-128"/>
                          <a:ea typeface="Meiryo UI" panose="020B0604030504040204" pitchFamily="50" charset="-128"/>
                        </a:rPr>
                        <a:t>H</a:t>
                      </a:r>
                      <a:r>
                        <a:rPr kumimoji="1" lang="en-US" altLang="ja-JP" sz="1100" b="1" dirty="0" smtClean="0">
                          <a:latin typeface="Meiryo UI" panose="020B0604030504040204" pitchFamily="50" charset="-128"/>
                          <a:ea typeface="Meiryo UI" panose="020B0604030504040204" pitchFamily="50" charset="-128"/>
                        </a:rPr>
                        <a:t>ighly </a:t>
                      </a:r>
                      <a:r>
                        <a:rPr kumimoji="1" lang="en-US" altLang="ja-JP" sz="1100" b="1" dirty="0" smtClean="0">
                          <a:solidFill>
                            <a:srgbClr val="FF0000"/>
                          </a:solidFill>
                          <a:latin typeface="Meiryo UI" panose="020B0604030504040204" pitchFamily="50" charset="-128"/>
                          <a:ea typeface="Meiryo UI" panose="020B0604030504040204" pitchFamily="50" charset="-128"/>
                        </a:rPr>
                        <a:t>e</a:t>
                      </a:r>
                      <a:r>
                        <a:rPr kumimoji="1" lang="en-US" altLang="ja-JP" sz="1100" b="1" dirty="0" smtClean="0">
                          <a:latin typeface="Meiryo UI" panose="020B0604030504040204" pitchFamily="50" charset="-128"/>
                          <a:ea typeface="Meiryo UI" panose="020B0604030504040204" pitchFamily="50" charset="-128"/>
                        </a:rPr>
                        <a:t>nhanced</a:t>
                      </a:r>
                      <a:r>
                        <a:rPr kumimoji="1" lang="ja-JP" altLang="en-US" sz="1100" b="1" baseline="0" dirty="0" smtClean="0">
                          <a:latin typeface="Meiryo UI" panose="020B0604030504040204" pitchFamily="50" charset="-128"/>
                          <a:ea typeface="Meiryo UI" panose="020B0604030504040204" pitchFamily="50" charset="-128"/>
                        </a:rPr>
                        <a:t> </a:t>
                      </a:r>
                      <a:r>
                        <a:rPr kumimoji="1" lang="en-US" altLang="ja-JP" sz="1100" b="1" dirty="0" smtClean="0">
                          <a:solidFill>
                            <a:srgbClr val="FF0000"/>
                          </a:solidFill>
                          <a:latin typeface="Meiryo UI" panose="020B0604030504040204" pitchFamily="50" charset="-128"/>
                          <a:ea typeface="Meiryo UI" panose="020B0604030504040204" pitchFamily="50" charset="-128"/>
                        </a:rPr>
                        <a:t>F</a:t>
                      </a:r>
                      <a:r>
                        <a:rPr kumimoji="1" lang="en-US" altLang="ja-JP" sz="1100" b="1" dirty="0" smtClean="0">
                          <a:latin typeface="Meiryo UI" panose="020B0604030504040204" pitchFamily="50" charset="-128"/>
                          <a:ea typeface="Meiryo UI" panose="020B0604030504040204" pitchFamily="50" charset="-128"/>
                        </a:rPr>
                        <a:t>idelity SpCas9 variants</a:t>
                      </a:r>
                      <a:r>
                        <a:rPr kumimoji="1" lang="ja-JP" altLang="en-US" sz="1100" b="1" dirty="0" smtClean="0">
                          <a:latin typeface="Meiryo UI" panose="020B0604030504040204" pitchFamily="50" charset="-128"/>
                          <a:ea typeface="Meiryo UI" panose="020B0604030504040204" pitchFamily="50" charset="-128"/>
                        </a:rPr>
                        <a:t>）は、</a:t>
                      </a:r>
                      <a:r>
                        <a:rPr kumimoji="1" lang="en-US" altLang="ja-JP" sz="1100" b="1" dirty="0" smtClean="0">
                          <a:latin typeface="Meiryo UI" panose="020B0604030504040204" pitchFamily="50" charset="-128"/>
                          <a:ea typeface="Meiryo UI" panose="020B0604030504040204" pitchFamily="50" charset="-128"/>
                        </a:rPr>
                        <a:t>eSpCas9</a:t>
                      </a:r>
                      <a:r>
                        <a:rPr kumimoji="1" lang="ja-JP" altLang="en-US" sz="1100" b="1" dirty="0" smtClean="0">
                          <a:latin typeface="Meiryo UI" panose="020B0604030504040204" pitchFamily="50" charset="-128"/>
                          <a:ea typeface="Meiryo UI" panose="020B0604030504040204" pitchFamily="50" charset="-128"/>
                        </a:rPr>
                        <a:t>と</a:t>
                      </a:r>
                      <a:r>
                        <a:rPr kumimoji="1" lang="en-US" altLang="ja-JP" sz="1100" b="1" dirty="0" smtClean="0">
                          <a:latin typeface="Meiryo UI" panose="020B0604030504040204" pitchFamily="50" charset="-128"/>
                          <a:ea typeface="Meiryo UI" panose="020B0604030504040204" pitchFamily="50" charset="-128"/>
                        </a:rPr>
                        <a:t>SpCas9-HF1</a:t>
                      </a:r>
                      <a:r>
                        <a:rPr kumimoji="1" lang="ja-JP" altLang="en-US" sz="1100" b="1" dirty="0" smtClean="0">
                          <a:latin typeface="Meiryo UI" panose="020B0604030504040204" pitchFamily="50" charset="-128"/>
                          <a:ea typeface="Meiryo UI" panose="020B0604030504040204" pitchFamily="50" charset="-128"/>
                        </a:rPr>
                        <a:t>両方の変異を持つ。</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302670897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HypaCas9</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en-US" altLang="ja-JP" sz="1100" b="1" dirty="0" smtClean="0">
                          <a:latin typeface="Meiryo UI" panose="020B0604030504040204" pitchFamily="50" charset="-128"/>
                          <a:ea typeface="Meiryo UI" panose="020B0604030504040204" pitchFamily="50" charset="-128"/>
                        </a:rPr>
                        <a:t>HypaCas9</a:t>
                      </a:r>
                      <a:r>
                        <a:rPr kumimoji="1" lang="ja-JP" altLang="en-US" sz="1100" b="1" dirty="0" smtClean="0">
                          <a:latin typeface="Meiryo UI" panose="020B0604030504040204" pitchFamily="50" charset="-128"/>
                          <a:ea typeface="Meiryo UI" panose="020B0604030504040204" pitchFamily="50" charset="-128"/>
                        </a:rPr>
                        <a:t>（</a:t>
                      </a:r>
                      <a:r>
                        <a:rPr kumimoji="1" lang="en-US" altLang="ja-JP" sz="1100" b="1" dirty="0" smtClean="0">
                          <a:solidFill>
                            <a:srgbClr val="FF0000"/>
                          </a:solidFill>
                          <a:latin typeface="Meiryo UI" panose="020B0604030504040204" pitchFamily="50" charset="-128"/>
                          <a:ea typeface="Meiryo UI" panose="020B0604030504040204" pitchFamily="50" charset="-128"/>
                        </a:rPr>
                        <a:t>Hyper</a:t>
                      </a:r>
                      <a:r>
                        <a:rPr kumimoji="1" lang="en-US" altLang="ja-JP" sz="1100" b="1" dirty="0" smtClean="0">
                          <a:latin typeface="Meiryo UI" panose="020B0604030504040204" pitchFamily="50" charset="-128"/>
                          <a:ea typeface="Meiryo UI" panose="020B0604030504040204" pitchFamily="50" charset="-128"/>
                        </a:rPr>
                        <a:t>-accurate Cas9 variant</a:t>
                      </a:r>
                      <a:r>
                        <a:rPr kumimoji="1" lang="ja-JP" altLang="en-US" sz="1100" b="1" dirty="0" smtClean="0">
                          <a:latin typeface="Meiryo UI" panose="020B0604030504040204" pitchFamily="50" charset="-128"/>
                          <a:ea typeface="Meiryo UI" panose="020B0604030504040204" pitchFamily="50" charset="-128"/>
                        </a:rPr>
                        <a:t>）は、オフターゲットのため変異</a:t>
                      </a:r>
                      <a:r>
                        <a:rPr kumimoji="1" lang="en-US" altLang="ja-JP" sz="1100" b="1" dirty="0" smtClean="0">
                          <a:latin typeface="Meiryo UI" panose="020B0604030504040204" pitchFamily="50" charset="-128"/>
                          <a:ea typeface="Meiryo UI" panose="020B0604030504040204" pitchFamily="50" charset="-128"/>
                        </a:rPr>
                        <a:t>N692A/M694A/Q695A/H698A</a:t>
                      </a:r>
                      <a:r>
                        <a:rPr kumimoji="1" lang="ja-JP" altLang="en-US" sz="1100" b="1" dirty="0" smtClean="0">
                          <a:latin typeface="Meiryo UI" panose="020B0604030504040204" pitchFamily="50" charset="-128"/>
                          <a:ea typeface="Meiryo UI" panose="020B0604030504040204" pitchFamily="50" charset="-128"/>
                        </a:rPr>
                        <a:t>を導入。</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64732202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evoCas9</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en-US" altLang="ja-JP" sz="1100" b="1" dirty="0" smtClean="0">
                          <a:latin typeface="Meiryo UI" panose="020B0604030504040204" pitchFamily="50" charset="-128"/>
                          <a:ea typeface="Meiryo UI" panose="020B0604030504040204" pitchFamily="50" charset="-128"/>
                        </a:rPr>
                        <a:t>evolved Cas9</a:t>
                      </a:r>
                      <a:r>
                        <a:rPr kumimoji="1" lang="ja-JP" altLang="en-US" sz="1100" b="1" dirty="0"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evoCas9</a:t>
                      </a:r>
                      <a:r>
                        <a:rPr kumimoji="1" lang="ja-JP" altLang="en-US" sz="1100" b="1" dirty="0" smtClean="0">
                          <a:latin typeface="Meiryo UI" panose="020B0604030504040204" pitchFamily="50" charset="-128"/>
                          <a:ea typeface="Meiryo UI" panose="020B0604030504040204" pitchFamily="50" charset="-128"/>
                        </a:rPr>
                        <a:t>）は、</a:t>
                      </a:r>
                      <a:r>
                        <a:rPr kumimoji="1" lang="en-US" altLang="ja-JP" sz="1100" b="1" dirty="0" smtClean="0">
                          <a:latin typeface="Meiryo UI" panose="020B0604030504040204" pitchFamily="50" charset="-128"/>
                          <a:ea typeface="Meiryo UI" panose="020B0604030504040204" pitchFamily="50" charset="-128"/>
                        </a:rPr>
                        <a:t>REC</a:t>
                      </a:r>
                      <a:r>
                        <a:rPr kumimoji="1" lang="ja-JP" altLang="en-US" sz="1100" b="1" dirty="0" smtClean="0">
                          <a:latin typeface="Meiryo UI" panose="020B0604030504040204" pitchFamily="50" charset="-128"/>
                          <a:ea typeface="Meiryo UI" panose="020B0604030504040204" pitchFamily="50" charset="-128"/>
                        </a:rPr>
                        <a:t>ドメインに</a:t>
                      </a:r>
                      <a:r>
                        <a:rPr kumimoji="1" lang="en-US" altLang="ja-JP" sz="1100" b="1" dirty="0" smtClean="0">
                          <a:latin typeface="Meiryo UI" panose="020B0604030504040204" pitchFamily="50" charset="-128"/>
                          <a:ea typeface="Meiryo UI" panose="020B0604030504040204" pitchFamily="50" charset="-128"/>
                        </a:rPr>
                        <a:t>M495V/Y515N/K526E/R661Q</a:t>
                      </a:r>
                      <a:r>
                        <a:rPr kumimoji="1" lang="ja-JP" altLang="en-US" sz="1100" b="1" dirty="0" smtClean="0">
                          <a:latin typeface="Meiryo UI" panose="020B0604030504040204" pitchFamily="50" charset="-128"/>
                          <a:ea typeface="Meiryo UI" panose="020B0604030504040204" pitchFamily="50" charset="-128"/>
                        </a:rPr>
                        <a:t>の変異を導入。 </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3221270813"/>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SniperCas9</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100" b="1" dirty="0" smtClean="0">
                          <a:latin typeface="Meiryo UI" panose="020B0604030504040204" pitchFamily="50" charset="-128"/>
                          <a:ea typeface="Meiryo UI" panose="020B0604030504040204" pitchFamily="50" charset="-128"/>
                        </a:rPr>
                        <a:t>大腸菌（</a:t>
                      </a:r>
                      <a:r>
                        <a:rPr kumimoji="1" lang="en-US" altLang="ja-JP" sz="1100" b="1" dirty="0" smtClean="0">
                          <a:latin typeface="Meiryo UI" panose="020B0604030504040204" pitchFamily="50" charset="-128"/>
                          <a:ea typeface="Meiryo UI" panose="020B0604030504040204" pitchFamily="50" charset="-128"/>
                        </a:rPr>
                        <a:t>Escherichia coli</a:t>
                      </a:r>
                      <a:r>
                        <a:rPr kumimoji="1" lang="ja-JP" altLang="en-US" sz="1100" b="1" dirty="0" smtClean="0">
                          <a:latin typeface="Meiryo UI" panose="020B0604030504040204" pitchFamily="50" charset="-128"/>
                          <a:ea typeface="Meiryo UI" panose="020B0604030504040204" pitchFamily="50" charset="-128"/>
                        </a:rPr>
                        <a:t>）から単離したヌクレアーゼを利用。</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1774405993"/>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HiFiCas9</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3556378803"/>
                  </a:ext>
                </a:extLst>
              </a:tr>
              <a:tr h="0">
                <a:tc>
                  <a:txBody>
                    <a:bodyPr/>
                    <a:lstStyle/>
                    <a:p>
                      <a:endParaRPr kumimoji="1" lang="ja-JP" altLang="en-US" sz="1600" dirty="0">
                        <a:latin typeface="Cooper Black" panose="0208090404030B020404" pitchFamily="18" charset="0"/>
                      </a:endParaRPr>
                    </a:p>
                  </a:txBody>
                  <a:tcPr anchor="ctr"/>
                </a:tc>
                <a:tc>
                  <a:txBody>
                    <a:bodyPr/>
                    <a:lstStyle/>
                    <a:p>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1617659943"/>
                  </a:ext>
                </a:extLst>
              </a:tr>
              <a:tr h="0">
                <a:tc rowSpan="3">
                  <a:txBody>
                    <a:bodyPr/>
                    <a:lstStyle/>
                    <a:p>
                      <a:r>
                        <a:rPr kumimoji="1" lang="en-US" altLang="ja-JP" sz="1600" dirty="0" smtClean="0">
                          <a:latin typeface="Cooper Black" panose="0208090404030B020404" pitchFamily="18" charset="0"/>
                        </a:rPr>
                        <a:t>SaCas9</a:t>
                      </a:r>
                      <a:endParaRPr kumimoji="1" lang="ja-JP" altLang="en-US" sz="1600" dirty="0">
                        <a:latin typeface="Cooper Black" panose="0208090404030B020404" pitchFamily="18" charset="0"/>
                      </a:endParaRPr>
                    </a:p>
                  </a:txBody>
                  <a:tcPr anchor="ctr"/>
                </a:tc>
                <a:tc>
                  <a:txBody>
                    <a:bodyPr/>
                    <a:lstStyle/>
                    <a:p>
                      <a:endParaRPr kumimoji="1" lang="ja-JP" altLang="en-US" sz="1100" b="1"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100" b="1" dirty="0" smtClean="0">
                          <a:latin typeface="Meiryo UI" panose="020B0604030504040204" pitchFamily="50" charset="-128"/>
                          <a:ea typeface="Meiryo UI" panose="020B0604030504040204" pitchFamily="50" charset="-128"/>
                        </a:rPr>
                        <a:t>黄色ブドウ球菌（</a:t>
                      </a:r>
                      <a:r>
                        <a:rPr lang="en-US" altLang="ja-JP" sz="1100" b="1" dirty="0" smtClean="0">
                          <a:solidFill>
                            <a:srgbClr val="FF0000"/>
                          </a:solidFill>
                          <a:latin typeface="Meiryo UI" panose="020B0604030504040204" pitchFamily="50" charset="-128"/>
                          <a:ea typeface="Meiryo UI" panose="020B0604030504040204" pitchFamily="50" charset="-128"/>
                        </a:rPr>
                        <a:t>S</a:t>
                      </a:r>
                      <a:r>
                        <a:rPr lang="en-US" altLang="ja-JP" sz="1100" b="1" dirty="0" smtClean="0">
                          <a:latin typeface="Meiryo UI" panose="020B0604030504040204" pitchFamily="50" charset="-128"/>
                          <a:ea typeface="Meiryo UI" panose="020B0604030504040204" pitchFamily="50" charset="-128"/>
                        </a:rPr>
                        <a:t>taphylococcus </a:t>
                      </a:r>
                      <a:r>
                        <a:rPr lang="en-US" altLang="ja-JP" sz="1100" b="1" dirty="0" smtClean="0">
                          <a:solidFill>
                            <a:srgbClr val="FF0000"/>
                          </a:solidFill>
                          <a:latin typeface="Meiryo UI" panose="020B0604030504040204" pitchFamily="50" charset="-128"/>
                          <a:ea typeface="Meiryo UI" panose="020B0604030504040204" pitchFamily="50" charset="-128"/>
                        </a:rPr>
                        <a:t>a</a:t>
                      </a:r>
                      <a:r>
                        <a:rPr lang="en-US" altLang="ja-JP" sz="1100" b="1" dirty="0" smtClean="0">
                          <a:latin typeface="Meiryo UI" panose="020B0604030504040204" pitchFamily="50" charset="-128"/>
                          <a:ea typeface="Meiryo UI" panose="020B0604030504040204" pitchFamily="50" charset="-128"/>
                        </a:rPr>
                        <a:t>ureus</a:t>
                      </a:r>
                      <a:r>
                        <a:rPr lang="ja-JP" altLang="en-US" sz="1100" b="1" dirty="0" smtClean="0">
                          <a:latin typeface="Meiryo UI" panose="020B0604030504040204" pitchFamily="50" charset="-128"/>
                          <a:ea typeface="Meiryo UI" panose="020B0604030504040204" pitchFamily="50" charset="-128"/>
                        </a:rPr>
                        <a:t>）</a:t>
                      </a:r>
                      <a:r>
                        <a:rPr kumimoji="1" lang="ja-JP" altLang="en-US" sz="1100" b="1" dirty="0" smtClean="0">
                          <a:latin typeface="Meiryo UI" panose="020B0604030504040204" pitchFamily="50" charset="-128"/>
                          <a:ea typeface="Meiryo UI" panose="020B0604030504040204" pitchFamily="50" charset="-128"/>
                        </a:rPr>
                        <a:t>から単離された</a:t>
                      </a:r>
                      <a:r>
                        <a:rPr kumimoji="1" lang="en-US" altLang="ja-JP" sz="1100" b="1" dirty="0" smtClean="0">
                          <a:latin typeface="Meiryo UI" panose="020B0604030504040204" pitchFamily="50" charset="-128"/>
                          <a:ea typeface="Meiryo UI" panose="020B0604030504040204" pitchFamily="50" charset="-128"/>
                        </a:rPr>
                        <a:t>Cas9</a:t>
                      </a:r>
                      <a:r>
                        <a:rPr kumimoji="1" lang="ja-JP" altLang="en-US" sz="1100" b="1" dirty="0" err="1"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PAM</a:t>
                      </a:r>
                      <a:r>
                        <a:rPr kumimoji="1" lang="ja-JP" altLang="en-US" sz="1100" b="1" dirty="0" smtClean="0">
                          <a:latin typeface="Meiryo UI" panose="020B0604030504040204" pitchFamily="50" charset="-128"/>
                          <a:ea typeface="Meiryo UI" panose="020B0604030504040204" pitchFamily="50" charset="-128"/>
                        </a:rPr>
                        <a:t>は </a:t>
                      </a:r>
                      <a:r>
                        <a:rPr kumimoji="1" lang="en-US" altLang="ja-JP" sz="1100" b="1" dirty="0" smtClean="0">
                          <a:latin typeface="Meiryo UI" panose="020B0604030504040204" pitchFamily="50" charset="-128"/>
                          <a:ea typeface="Meiryo UI" panose="020B0604030504040204" pitchFamily="50" charset="-128"/>
                        </a:rPr>
                        <a:t>NNGRRT</a:t>
                      </a:r>
                      <a:r>
                        <a:rPr kumimoji="1" lang="ja-JP" altLang="en-US" sz="1100" b="1" dirty="0"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R: A or G</a:t>
                      </a:r>
                      <a:r>
                        <a:rPr kumimoji="1" lang="ja-JP" altLang="en-US" sz="1100" b="1" dirty="0"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2645179942"/>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KKH</a:t>
                      </a:r>
                      <a:r>
                        <a:rPr kumimoji="1" lang="en-US" altLang="ja-JP" sz="1400" baseline="0" dirty="0" smtClean="0">
                          <a:latin typeface="UD デジタル 教科書体 NK-B" panose="02020700000000000000" pitchFamily="18" charset="-128"/>
                          <a:ea typeface="UD デジタル 教科書体 NK-B" panose="02020700000000000000" pitchFamily="18" charset="-128"/>
                        </a:rPr>
                        <a:t> SaCas9</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en-US" altLang="ja-JP" sz="1100" b="1" dirty="0" smtClean="0">
                          <a:latin typeface="Meiryo UI" panose="020B0604030504040204" pitchFamily="50" charset="-128"/>
                          <a:ea typeface="Meiryo UI" panose="020B0604030504040204" pitchFamily="50" charset="-128"/>
                        </a:rPr>
                        <a:t>PAM</a:t>
                      </a:r>
                      <a:r>
                        <a:rPr kumimoji="1" lang="ja-JP" altLang="en-US" sz="1100" b="1" dirty="0" smtClean="0">
                          <a:latin typeface="Meiryo UI" panose="020B0604030504040204" pitchFamily="50" charset="-128"/>
                          <a:ea typeface="Meiryo UI" panose="020B0604030504040204" pitchFamily="50" charset="-128"/>
                        </a:rPr>
                        <a:t>の制限を緩和するため変異（</a:t>
                      </a:r>
                      <a:r>
                        <a:rPr kumimoji="1" lang="en-US" altLang="ja-JP" sz="1100" b="1" dirty="0" smtClean="0">
                          <a:latin typeface="Meiryo UI" panose="020B0604030504040204" pitchFamily="50" charset="-128"/>
                          <a:ea typeface="Meiryo UI" panose="020B0604030504040204" pitchFamily="50" charset="-128"/>
                        </a:rPr>
                        <a:t>E782K/N968K/R1015H</a:t>
                      </a:r>
                      <a:r>
                        <a:rPr kumimoji="1" lang="ja-JP" altLang="en-US" sz="1100" b="1" dirty="0" smtClean="0">
                          <a:latin typeface="Meiryo UI" panose="020B0604030504040204" pitchFamily="50" charset="-128"/>
                          <a:ea typeface="Meiryo UI" panose="020B0604030504040204" pitchFamily="50" charset="-128"/>
                        </a:rPr>
                        <a:t>）が導入された</a:t>
                      </a:r>
                      <a:r>
                        <a:rPr kumimoji="1" lang="en-US" altLang="ja-JP" sz="1100" b="1" dirty="0" err="1" smtClean="0">
                          <a:latin typeface="Meiryo UI" panose="020B0604030504040204" pitchFamily="50" charset="-128"/>
                          <a:ea typeface="Meiryo UI" panose="020B0604030504040204" pitchFamily="50" charset="-128"/>
                        </a:rPr>
                        <a:t>SaCas</a:t>
                      </a:r>
                      <a:r>
                        <a:rPr kumimoji="1" lang="ja-JP" altLang="en-US" sz="1100" b="1" dirty="0" smtClean="0">
                          <a:latin typeface="Meiryo UI" panose="020B0604030504040204" pitchFamily="50" charset="-128"/>
                          <a:ea typeface="Meiryo UI" panose="020B0604030504040204" pitchFamily="50" charset="-128"/>
                        </a:rPr>
                        <a:t>９。</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3344102470"/>
                  </a:ext>
                </a:extLst>
              </a:tr>
              <a:tr h="316260">
                <a:tc vMerge="1">
                  <a:txBody>
                    <a:bodyPr/>
                    <a:lstStyle/>
                    <a:p>
                      <a:endParaRPr kumimoji="1" lang="ja-JP" altLang="en-US" sz="1600" dirty="0">
                        <a:latin typeface="Cooper Black" panose="0208090404030B020404" pitchFamily="18" charset="0"/>
                      </a:endParaRPr>
                    </a:p>
                  </a:txBody>
                  <a:tcPr anchor="ct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eSaCas9</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1590951036"/>
                  </a:ext>
                </a:extLst>
              </a:tr>
              <a:tr h="289990">
                <a:tc>
                  <a:txBody>
                    <a:bodyPr/>
                    <a:lstStyle/>
                    <a:p>
                      <a:r>
                        <a:rPr kumimoji="1" lang="en-US" altLang="ja-JP" sz="1600" dirty="0" smtClean="0">
                          <a:latin typeface="Cooper Black" panose="0208090404030B020404" pitchFamily="18" charset="0"/>
                        </a:rPr>
                        <a:t>FnCas9</a:t>
                      </a:r>
                      <a:endParaRPr kumimoji="1" lang="ja-JP" altLang="en-US" sz="1600" dirty="0">
                        <a:latin typeface="Cooper Black" panose="0208090404030B020404" pitchFamily="18" charset="0"/>
                      </a:endParaRPr>
                    </a:p>
                  </a:txBody>
                  <a:tcPr anchor="ctr"/>
                </a:tc>
                <a:tc>
                  <a:txBody>
                    <a:bodyPr/>
                    <a:lstStyle/>
                    <a:p>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100" b="1" dirty="0" smtClean="0">
                          <a:solidFill>
                            <a:schemeClr val="tx1"/>
                          </a:solidFill>
                          <a:latin typeface="Meiryo UI" panose="020B0604030504040204" pitchFamily="50" charset="-128"/>
                          <a:ea typeface="Meiryo UI" panose="020B0604030504040204" pitchFamily="50" charset="-128"/>
                        </a:rPr>
                        <a:t>フランシセラ・ノビシダ菌（</a:t>
                      </a:r>
                      <a:r>
                        <a:rPr kumimoji="1" lang="en-US" altLang="ja-JP" sz="1100" b="1" dirty="0" smtClean="0">
                          <a:solidFill>
                            <a:srgbClr val="FF0000"/>
                          </a:solidFill>
                          <a:latin typeface="Meiryo UI" panose="020B0604030504040204" pitchFamily="50" charset="-128"/>
                          <a:ea typeface="Meiryo UI" panose="020B0604030504040204" pitchFamily="50" charset="-128"/>
                        </a:rPr>
                        <a:t>F</a:t>
                      </a:r>
                      <a:r>
                        <a:rPr kumimoji="1" lang="en-US" altLang="ja-JP" sz="1100" b="1" dirty="0" smtClean="0">
                          <a:latin typeface="Meiryo UI" panose="020B0604030504040204" pitchFamily="50" charset="-128"/>
                          <a:ea typeface="Meiryo UI" panose="020B0604030504040204" pitchFamily="50" charset="-128"/>
                        </a:rPr>
                        <a:t>rancisella </a:t>
                      </a:r>
                      <a:r>
                        <a:rPr kumimoji="1" lang="en-US" altLang="ja-JP" sz="1100" b="1" dirty="0" err="1" smtClean="0">
                          <a:solidFill>
                            <a:srgbClr val="FF0000"/>
                          </a:solidFill>
                          <a:latin typeface="Meiryo UI" panose="020B0604030504040204" pitchFamily="50" charset="-128"/>
                          <a:ea typeface="Meiryo UI" panose="020B0604030504040204" pitchFamily="50" charset="-128"/>
                        </a:rPr>
                        <a:t>n</a:t>
                      </a:r>
                      <a:r>
                        <a:rPr kumimoji="1" lang="en-US" altLang="ja-JP" sz="1100" b="1" dirty="0" err="1" smtClean="0">
                          <a:latin typeface="Meiryo UI" panose="020B0604030504040204" pitchFamily="50" charset="-128"/>
                          <a:ea typeface="Meiryo UI" panose="020B0604030504040204" pitchFamily="50" charset="-128"/>
                        </a:rPr>
                        <a:t>ovicida</a:t>
                      </a:r>
                      <a:r>
                        <a:rPr kumimoji="1" lang="ja-JP" altLang="en-US" sz="1100" b="1" dirty="0" smtClean="0">
                          <a:latin typeface="Meiryo UI" panose="020B0604030504040204" pitchFamily="50" charset="-128"/>
                          <a:ea typeface="Meiryo UI" panose="020B0604030504040204" pitchFamily="50" charset="-128"/>
                        </a:rPr>
                        <a:t>）から単離された</a:t>
                      </a:r>
                      <a:r>
                        <a:rPr kumimoji="1" lang="en-US" altLang="ja-JP" sz="1100" b="1" dirty="0" smtClean="0">
                          <a:latin typeface="Meiryo UI" panose="020B0604030504040204" pitchFamily="50" charset="-128"/>
                          <a:ea typeface="Meiryo UI" panose="020B0604030504040204" pitchFamily="50" charset="-128"/>
                        </a:rPr>
                        <a:t>Cas9</a:t>
                      </a:r>
                      <a:r>
                        <a:rPr kumimoji="1" lang="ja-JP" altLang="en-US" sz="1100" b="1" dirty="0" err="1"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PAM</a:t>
                      </a:r>
                      <a:r>
                        <a:rPr kumimoji="1" lang="ja-JP" altLang="en-US" sz="1100" b="1" dirty="0" smtClean="0">
                          <a:latin typeface="Meiryo UI" panose="020B0604030504040204" pitchFamily="50" charset="-128"/>
                          <a:ea typeface="Meiryo UI" panose="020B0604030504040204" pitchFamily="50" charset="-128"/>
                        </a:rPr>
                        <a:t>は </a:t>
                      </a:r>
                      <a:r>
                        <a:rPr kumimoji="1" lang="en-US" altLang="ja-JP" sz="1100" b="1" dirty="0" smtClean="0">
                          <a:latin typeface="Meiryo UI" panose="020B0604030504040204" pitchFamily="50" charset="-128"/>
                          <a:ea typeface="Meiryo UI" panose="020B0604030504040204" pitchFamily="50" charset="-128"/>
                        </a:rPr>
                        <a:t>NGG</a:t>
                      </a:r>
                      <a:r>
                        <a:rPr kumimoji="1" lang="ja-JP" altLang="en-US" sz="1100" b="1" dirty="0" err="1" smtClean="0">
                          <a:latin typeface="Meiryo UI" panose="020B0604030504040204" pitchFamily="50" charset="-128"/>
                          <a:ea typeface="Meiryo UI" panose="020B0604030504040204" pitchFamily="50" charset="-128"/>
                        </a:rPr>
                        <a:t>。</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166980924"/>
                  </a:ext>
                </a:extLst>
              </a:tr>
              <a:tr h="289990">
                <a:tc>
                  <a:txBody>
                    <a:bodyPr/>
                    <a:lstStyle/>
                    <a:p>
                      <a:r>
                        <a:rPr kumimoji="1" lang="en-US" altLang="ja-JP" sz="1600" dirty="0" smtClean="0">
                          <a:latin typeface="Cooper Black" panose="0208090404030B020404" pitchFamily="18" charset="0"/>
                        </a:rPr>
                        <a:t>CjCas9</a:t>
                      </a:r>
                      <a:endParaRPr kumimoji="1" lang="ja-JP" altLang="en-US" sz="1600" dirty="0">
                        <a:latin typeface="Cooper Black" panose="0208090404030B020404" pitchFamily="18" charset="0"/>
                      </a:endParaRPr>
                    </a:p>
                  </a:txBody>
                  <a:tcPr anchor="ctr"/>
                </a:tc>
                <a:tc>
                  <a:txBody>
                    <a:bodyPr/>
                    <a:lstStyle/>
                    <a:p>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lang="ja-JP" altLang="en-US" sz="1100" b="1" dirty="0" smtClean="0">
                          <a:solidFill>
                            <a:schemeClr val="tx1"/>
                          </a:solidFill>
                          <a:latin typeface="Meiryo UI" panose="020B0604030504040204" pitchFamily="50" charset="-128"/>
                          <a:ea typeface="Meiryo UI" panose="020B0604030504040204" pitchFamily="50" charset="-128"/>
                        </a:rPr>
                        <a:t>カンピロバクター・ジェジュニ菌（</a:t>
                      </a:r>
                      <a:r>
                        <a:rPr lang="en-US" altLang="ja-JP" sz="1100" b="1" dirty="0" smtClean="0">
                          <a:solidFill>
                            <a:srgbClr val="FF0000"/>
                          </a:solidFill>
                          <a:latin typeface="Meiryo UI" panose="020B0604030504040204" pitchFamily="50" charset="-128"/>
                          <a:ea typeface="Meiryo UI" panose="020B0604030504040204" pitchFamily="50" charset="-128"/>
                        </a:rPr>
                        <a:t>C</a:t>
                      </a:r>
                      <a:r>
                        <a:rPr lang="en-US" altLang="ja-JP" sz="1100" b="1" dirty="0" smtClean="0">
                          <a:latin typeface="Meiryo UI" panose="020B0604030504040204" pitchFamily="50" charset="-128"/>
                          <a:ea typeface="Meiryo UI" panose="020B0604030504040204" pitchFamily="50" charset="-128"/>
                        </a:rPr>
                        <a:t>ampylobacter </a:t>
                      </a:r>
                      <a:r>
                        <a:rPr lang="en-US" altLang="ja-JP" sz="1100" b="1" dirty="0" err="1" smtClean="0">
                          <a:solidFill>
                            <a:srgbClr val="FF0000"/>
                          </a:solidFill>
                          <a:latin typeface="Meiryo UI" panose="020B0604030504040204" pitchFamily="50" charset="-128"/>
                          <a:ea typeface="Meiryo UI" panose="020B0604030504040204" pitchFamily="50" charset="-128"/>
                        </a:rPr>
                        <a:t>j</a:t>
                      </a:r>
                      <a:r>
                        <a:rPr lang="en-US" altLang="ja-JP" sz="1100" b="1" dirty="0" err="1" smtClean="0">
                          <a:latin typeface="Meiryo UI" panose="020B0604030504040204" pitchFamily="50" charset="-128"/>
                          <a:ea typeface="Meiryo UI" panose="020B0604030504040204" pitchFamily="50" charset="-128"/>
                        </a:rPr>
                        <a:t>ejuni</a:t>
                      </a:r>
                      <a:r>
                        <a:rPr lang="ja-JP" altLang="en-US" sz="1100" b="1" dirty="0" smtClean="0">
                          <a:latin typeface="Meiryo UI" panose="020B0604030504040204" pitchFamily="50" charset="-128"/>
                          <a:ea typeface="Meiryo UI" panose="020B0604030504040204" pitchFamily="50" charset="-128"/>
                        </a:rPr>
                        <a:t>）から単離された</a:t>
                      </a:r>
                      <a:r>
                        <a:rPr lang="en-US" altLang="ja-JP" sz="1100" b="1" dirty="0" smtClean="0">
                          <a:latin typeface="Meiryo UI" panose="020B0604030504040204" pitchFamily="50" charset="-128"/>
                          <a:ea typeface="Meiryo UI" panose="020B0604030504040204" pitchFamily="50" charset="-128"/>
                        </a:rPr>
                        <a:t>Cas9</a:t>
                      </a:r>
                      <a:r>
                        <a:rPr lang="ja-JP" altLang="en-US" sz="1100" b="1" dirty="0" err="1" smtClean="0">
                          <a:latin typeface="Meiryo UI" panose="020B0604030504040204" pitchFamily="50" charset="-128"/>
                          <a:ea typeface="Meiryo UI" panose="020B0604030504040204" pitchFamily="50" charset="-128"/>
                        </a:rPr>
                        <a:t>。</a:t>
                      </a:r>
                      <a:endParaRPr lang="en-US" altLang="ja-JP" sz="1100" b="1" dirty="0" smtClean="0">
                        <a:latin typeface="Meiryo UI" panose="020B0604030504040204" pitchFamily="50" charset="-128"/>
                        <a:ea typeface="Meiryo UI" panose="020B0604030504040204" pitchFamily="50" charset="-128"/>
                      </a:endParaRPr>
                    </a:p>
                    <a:p>
                      <a:r>
                        <a:rPr lang="en-US" altLang="ja-JP" sz="1100" b="1" dirty="0" smtClean="0">
                          <a:latin typeface="Meiryo UI" panose="020B0604030504040204" pitchFamily="50" charset="-128"/>
                          <a:ea typeface="Meiryo UI" panose="020B0604030504040204" pitchFamily="50" charset="-128"/>
                        </a:rPr>
                        <a:t>PAM</a:t>
                      </a:r>
                      <a:r>
                        <a:rPr lang="ja-JP" altLang="en-US" sz="1100" b="1" dirty="0" smtClean="0">
                          <a:latin typeface="Meiryo UI" panose="020B0604030504040204" pitchFamily="50" charset="-128"/>
                          <a:ea typeface="Meiryo UI" panose="020B0604030504040204" pitchFamily="50" charset="-128"/>
                        </a:rPr>
                        <a:t>は </a:t>
                      </a:r>
                      <a:r>
                        <a:rPr lang="en-US" altLang="ja-JP" sz="1100" b="1" dirty="0" smtClean="0">
                          <a:latin typeface="Meiryo UI" panose="020B0604030504040204" pitchFamily="50" charset="-128"/>
                          <a:ea typeface="Meiryo UI" panose="020B0604030504040204" pitchFamily="50" charset="-128"/>
                        </a:rPr>
                        <a:t>NNNVRYM</a:t>
                      </a:r>
                      <a:r>
                        <a:rPr lang="ja-JP" altLang="en-US" sz="1100" b="1" dirty="0" smtClean="0">
                          <a:latin typeface="Meiryo UI" panose="020B0604030504040204" pitchFamily="50" charset="-128"/>
                          <a:ea typeface="Meiryo UI" panose="020B0604030504040204" pitchFamily="50" charset="-128"/>
                        </a:rPr>
                        <a:t>（</a:t>
                      </a:r>
                      <a:r>
                        <a:rPr lang="en-US" altLang="ja-JP" sz="1100" b="1" dirty="0" smtClean="0">
                          <a:latin typeface="Meiryo UI" panose="020B0604030504040204" pitchFamily="50" charset="-128"/>
                          <a:ea typeface="Meiryo UI" panose="020B0604030504040204" pitchFamily="50" charset="-128"/>
                        </a:rPr>
                        <a:t>V: A or C or G</a:t>
                      </a:r>
                      <a:r>
                        <a:rPr lang="ja-JP" altLang="en-US" sz="1100" b="1" dirty="0" err="1" smtClean="0">
                          <a:latin typeface="Meiryo UI" panose="020B0604030504040204" pitchFamily="50" charset="-128"/>
                          <a:ea typeface="Meiryo UI" panose="020B0604030504040204" pitchFamily="50" charset="-128"/>
                        </a:rPr>
                        <a:t>、</a:t>
                      </a:r>
                      <a:r>
                        <a:rPr lang="en-US" altLang="ja-JP" sz="1100" b="1" dirty="0" smtClean="0">
                          <a:latin typeface="Meiryo UI" panose="020B0604030504040204" pitchFamily="50" charset="-128"/>
                          <a:ea typeface="Meiryo UI" panose="020B0604030504040204" pitchFamily="50" charset="-128"/>
                        </a:rPr>
                        <a:t>, R: A or G</a:t>
                      </a:r>
                      <a:r>
                        <a:rPr lang="ja-JP" altLang="en-US" sz="1100" b="1" dirty="0" err="1" smtClean="0">
                          <a:latin typeface="Meiryo UI" panose="020B0604030504040204" pitchFamily="50" charset="-128"/>
                          <a:ea typeface="Meiryo UI" panose="020B0604030504040204" pitchFamily="50" charset="-128"/>
                        </a:rPr>
                        <a:t>、</a:t>
                      </a:r>
                      <a:r>
                        <a:rPr lang="ja-JP" altLang="en-US" sz="1100" b="1" dirty="0" smtClean="0">
                          <a:latin typeface="Meiryo UI" panose="020B0604030504040204" pitchFamily="50" charset="-128"/>
                          <a:ea typeface="Meiryo UI" panose="020B0604030504040204" pitchFamily="50" charset="-128"/>
                        </a:rPr>
                        <a:t> </a:t>
                      </a:r>
                      <a:r>
                        <a:rPr lang="en-US" altLang="ja-JP" sz="1100" b="1" dirty="0" smtClean="0">
                          <a:latin typeface="Meiryo UI" panose="020B0604030504040204" pitchFamily="50" charset="-128"/>
                          <a:ea typeface="Meiryo UI" panose="020B0604030504040204" pitchFamily="50" charset="-128"/>
                        </a:rPr>
                        <a:t>Y: C or T</a:t>
                      </a:r>
                      <a:r>
                        <a:rPr lang="ja-JP" altLang="en-US" sz="1100" b="1" dirty="0" err="1" smtClean="0">
                          <a:latin typeface="Meiryo UI" panose="020B0604030504040204" pitchFamily="50" charset="-128"/>
                          <a:ea typeface="Meiryo UI" panose="020B0604030504040204" pitchFamily="50" charset="-128"/>
                        </a:rPr>
                        <a:t>、</a:t>
                      </a:r>
                      <a:r>
                        <a:rPr lang="ja-JP" altLang="en-US" sz="1100" b="1" dirty="0" smtClean="0">
                          <a:latin typeface="Meiryo UI" panose="020B0604030504040204" pitchFamily="50" charset="-128"/>
                          <a:ea typeface="Meiryo UI" panose="020B0604030504040204" pitchFamily="50" charset="-128"/>
                        </a:rPr>
                        <a:t> </a:t>
                      </a:r>
                      <a:r>
                        <a:rPr lang="en-US" altLang="ja-JP" sz="1100" b="1" dirty="0" smtClean="0">
                          <a:latin typeface="Meiryo UI" panose="020B0604030504040204" pitchFamily="50" charset="-128"/>
                          <a:ea typeface="Meiryo UI" panose="020B0604030504040204" pitchFamily="50" charset="-128"/>
                        </a:rPr>
                        <a:t>M: A or C</a:t>
                      </a:r>
                      <a:r>
                        <a:rPr lang="ja-JP" altLang="en-US" sz="1100" b="1" dirty="0" smtClean="0">
                          <a:latin typeface="Meiryo UI" panose="020B0604030504040204" pitchFamily="50" charset="-128"/>
                          <a:ea typeface="Meiryo UI" panose="020B0604030504040204" pitchFamily="50" charset="-128"/>
                        </a:rPr>
                        <a:t>）若しくは</a:t>
                      </a:r>
                      <a:r>
                        <a:rPr lang="en-US" altLang="ja-JP" sz="1100" b="1" dirty="0" smtClean="0">
                          <a:latin typeface="Meiryo UI" panose="020B0604030504040204" pitchFamily="50" charset="-128"/>
                          <a:ea typeface="Meiryo UI" panose="020B0604030504040204" pitchFamily="50" charset="-128"/>
                        </a:rPr>
                        <a:t>NNNNACAC</a:t>
                      </a:r>
                      <a:r>
                        <a:rPr lang="ja-JP" altLang="en-US" sz="1100" b="1" dirty="0" err="1" smtClean="0">
                          <a:latin typeface="Meiryo UI" panose="020B0604030504040204" pitchFamily="50" charset="-128"/>
                          <a:ea typeface="Meiryo UI" panose="020B0604030504040204" pitchFamily="50" charset="-128"/>
                        </a:rPr>
                        <a:t>。</a:t>
                      </a:r>
                      <a:endParaRPr lang="en-US" altLang="ja-JP" sz="1100" b="1" dirty="0" smtClean="0">
                        <a:latin typeface="Meiryo UI" panose="020B0604030504040204" pitchFamily="50" charset="-128"/>
                        <a:ea typeface="Meiryo UI" panose="020B0604030504040204" pitchFamily="50" charset="-128"/>
                      </a:endParaRPr>
                    </a:p>
                    <a:p>
                      <a:r>
                        <a:rPr lang="ja-JP" altLang="en-US" sz="1100" b="1" dirty="0" smtClean="0">
                          <a:latin typeface="Meiryo UI" panose="020B0604030504040204" pitchFamily="50" charset="-128"/>
                          <a:ea typeface="Meiryo UI" panose="020B0604030504040204" pitchFamily="50" charset="-128"/>
                        </a:rPr>
                        <a:t>最も小さい</a:t>
                      </a:r>
                      <a:r>
                        <a:rPr lang="en-US" altLang="ja-JP" sz="1100" b="1" dirty="0" smtClean="0">
                          <a:latin typeface="Meiryo UI" panose="020B0604030504040204" pitchFamily="50" charset="-128"/>
                          <a:ea typeface="Meiryo UI" panose="020B0604030504040204" pitchFamily="50" charset="-128"/>
                        </a:rPr>
                        <a:t>Cas9</a:t>
                      </a:r>
                      <a:r>
                        <a:rPr lang="ja-JP" altLang="en-US" sz="1100" b="1" dirty="0" smtClean="0">
                          <a:latin typeface="Meiryo UI" panose="020B0604030504040204" pitchFamily="50" charset="-128"/>
                          <a:ea typeface="Meiryo UI" panose="020B0604030504040204" pitchFamily="50" charset="-128"/>
                        </a:rPr>
                        <a:t>であることから</a:t>
                      </a:r>
                      <a:r>
                        <a:rPr lang="ja-JP" altLang="en-US" sz="1100" b="1" dirty="0" smtClean="0">
                          <a:solidFill>
                            <a:srgbClr val="C00000"/>
                          </a:solidFill>
                          <a:latin typeface="Meiryo UI" panose="020B0604030504040204" pitchFamily="50" charset="-128"/>
                          <a:ea typeface="Meiryo UI" panose="020B0604030504040204" pitchFamily="50" charset="-128"/>
                        </a:rPr>
                        <a:t>ミトコンドリア</a:t>
                      </a:r>
                      <a:r>
                        <a:rPr lang="en-US" altLang="ja-JP" sz="1100" b="1" dirty="0" smtClean="0">
                          <a:solidFill>
                            <a:srgbClr val="C00000"/>
                          </a:solidFill>
                          <a:latin typeface="Meiryo UI" panose="020B0604030504040204" pitchFamily="50" charset="-128"/>
                          <a:ea typeface="Meiryo UI" panose="020B0604030504040204" pitchFamily="50" charset="-128"/>
                        </a:rPr>
                        <a:t>DNA</a:t>
                      </a:r>
                      <a:r>
                        <a:rPr lang="ja-JP" altLang="en-US" sz="1100" b="1" dirty="0" smtClean="0">
                          <a:solidFill>
                            <a:srgbClr val="C00000"/>
                          </a:solidFill>
                          <a:latin typeface="Meiryo UI" panose="020B0604030504040204" pitchFamily="50" charset="-128"/>
                          <a:ea typeface="Meiryo UI" panose="020B0604030504040204" pitchFamily="50" charset="-128"/>
                        </a:rPr>
                        <a:t>編集に利用可能では</a:t>
                      </a:r>
                      <a:r>
                        <a:rPr lang="ja-JP" altLang="en-US" sz="1100" b="1" dirty="0" smtClean="0">
                          <a:latin typeface="Meiryo UI" panose="020B0604030504040204" pitchFamily="50" charset="-128"/>
                          <a:ea typeface="Meiryo UI" panose="020B0604030504040204" pitchFamily="50" charset="-128"/>
                        </a:rPr>
                        <a:t>と言われている。</a:t>
                      </a:r>
                      <a:endParaRPr lang="en-US" altLang="ja-JP" sz="1100" b="1" dirty="0" smtClean="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3422051617"/>
                  </a:ext>
                </a:extLst>
              </a:tr>
              <a:tr h="289990">
                <a:tc>
                  <a:txBody>
                    <a:bodyPr/>
                    <a:lstStyle/>
                    <a:p>
                      <a:r>
                        <a:rPr kumimoji="1" lang="en-US" altLang="ja-JP" sz="1600" dirty="0" smtClean="0">
                          <a:latin typeface="Cooper Black" panose="0208090404030B020404" pitchFamily="18" charset="0"/>
                        </a:rPr>
                        <a:t>AsCas9</a:t>
                      </a:r>
                      <a:endParaRPr kumimoji="1" lang="ja-JP" altLang="en-US" sz="1600" dirty="0">
                        <a:latin typeface="Cooper Black" panose="0208090404030B020404" pitchFamily="18" charset="0"/>
                      </a:endParaRPr>
                    </a:p>
                  </a:txBody>
                  <a:tcPr anchor="ctr"/>
                </a:tc>
                <a:tc>
                  <a:txBody>
                    <a:bodyPr/>
                    <a:lstStyle/>
                    <a:p>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3167723616"/>
                  </a:ext>
                </a:extLst>
              </a:tr>
              <a:tr h="289990">
                <a:tc>
                  <a:txBody>
                    <a:bodyPr/>
                    <a:lstStyle/>
                    <a:p>
                      <a:r>
                        <a:rPr kumimoji="1" lang="en-US" altLang="ja-JP" sz="1600" dirty="0" smtClean="0">
                          <a:latin typeface="Cooper Black" panose="0208090404030B020404" pitchFamily="18" charset="0"/>
                        </a:rPr>
                        <a:t>xCas9</a:t>
                      </a:r>
                      <a:endParaRPr kumimoji="1" lang="ja-JP" altLang="en-US" sz="1600" dirty="0">
                        <a:latin typeface="Cooper Black" panose="0208090404030B020404" pitchFamily="18" charset="0"/>
                      </a:endParaRPr>
                    </a:p>
                  </a:txBody>
                  <a:tcPr anchor="ctr"/>
                </a:tc>
                <a:tc>
                  <a:txBody>
                    <a:bodyPr/>
                    <a:lstStyle/>
                    <a:p>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en-US" altLang="ja-JP" sz="1100" b="1" dirty="0" smtClean="0">
                          <a:latin typeface="Meiryo UI" panose="020B0604030504040204" pitchFamily="50" charset="-128"/>
                          <a:ea typeface="Meiryo UI" panose="020B0604030504040204" pitchFamily="50" charset="-128"/>
                        </a:rPr>
                        <a:t>xCas9</a:t>
                      </a:r>
                      <a:r>
                        <a:rPr kumimoji="1" lang="ja-JP" altLang="en-US" sz="1100" b="1" dirty="0" smtClean="0">
                          <a:latin typeface="Meiryo UI" panose="020B0604030504040204" pitchFamily="50" charset="-128"/>
                          <a:ea typeface="Meiryo UI" panose="020B0604030504040204" pitchFamily="50" charset="-128"/>
                        </a:rPr>
                        <a:t>は、</a:t>
                      </a:r>
                      <a:r>
                        <a:rPr kumimoji="1" lang="en-US" altLang="ja-JP" sz="1100" b="1" dirty="0" smtClean="0">
                          <a:latin typeface="Meiryo UI" panose="020B0604030504040204" pitchFamily="50" charset="-128"/>
                          <a:ea typeface="Meiryo UI" panose="020B0604030504040204" pitchFamily="50" charset="-128"/>
                        </a:rPr>
                        <a:t>Phage-Associated continuous Evolution</a:t>
                      </a:r>
                      <a:r>
                        <a:rPr kumimoji="1" lang="ja-JP" altLang="en-US" sz="1100" b="1" dirty="0"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PACE: </a:t>
                      </a:r>
                      <a:r>
                        <a:rPr kumimoji="1" lang="ja-JP" altLang="en-US" sz="1100" b="1" dirty="0" smtClean="0">
                          <a:latin typeface="Meiryo UI" panose="020B0604030504040204" pitchFamily="50" charset="-128"/>
                          <a:ea typeface="Meiryo UI" panose="020B0604030504040204" pitchFamily="50" charset="-128"/>
                        </a:rPr>
                        <a:t>ファージによる連続分子進化法）を</a:t>
                      </a:r>
                      <a:r>
                        <a:rPr kumimoji="1" lang="en-US" altLang="ja-JP" sz="1100" b="1" dirty="0" smtClean="0">
                          <a:latin typeface="Meiryo UI" panose="020B0604030504040204" pitchFamily="50" charset="-128"/>
                          <a:ea typeface="Meiryo UI" panose="020B0604030504040204" pitchFamily="50" charset="-128"/>
                        </a:rPr>
                        <a:t>SpCas9</a:t>
                      </a:r>
                      <a:r>
                        <a:rPr kumimoji="1" lang="ja-JP" altLang="en-US" sz="1100" b="1" dirty="0" smtClean="0">
                          <a:latin typeface="Meiryo UI" panose="020B0604030504040204" pitchFamily="50" charset="-128"/>
                          <a:ea typeface="Meiryo UI" panose="020B0604030504040204" pitchFamily="50" charset="-128"/>
                        </a:rPr>
                        <a:t>に適応し、</a:t>
                      </a:r>
                      <a:r>
                        <a:rPr kumimoji="1" lang="en-US" altLang="ja-JP" sz="1100" b="1" dirty="0" smtClean="0">
                          <a:latin typeface="Meiryo UI" panose="020B0604030504040204" pitchFamily="50" charset="-128"/>
                          <a:ea typeface="Meiryo UI" panose="020B0604030504040204" pitchFamily="50" charset="-128"/>
                        </a:rPr>
                        <a:t>NG</a:t>
                      </a:r>
                      <a:r>
                        <a:rPr kumimoji="1" lang="ja-JP" altLang="en-US" sz="1100" b="1" dirty="0" err="1"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GAA</a:t>
                      </a:r>
                      <a:r>
                        <a:rPr kumimoji="1" lang="ja-JP" altLang="en-US" sz="1100" b="1" dirty="0" err="1"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 GAT</a:t>
                      </a:r>
                      <a:r>
                        <a:rPr kumimoji="1" lang="ja-JP" altLang="en-US" sz="1100" b="1" dirty="0" smtClean="0">
                          <a:latin typeface="Meiryo UI" panose="020B0604030504040204" pitchFamily="50" charset="-128"/>
                          <a:ea typeface="Meiryo UI" panose="020B0604030504040204" pitchFamily="50" charset="-128"/>
                        </a:rPr>
                        <a:t>を</a:t>
                      </a:r>
                      <a:r>
                        <a:rPr kumimoji="1" lang="en-US" altLang="ja-JP" sz="1100" b="1" dirty="0" smtClean="0">
                          <a:latin typeface="Meiryo UI" panose="020B0604030504040204" pitchFamily="50" charset="-128"/>
                          <a:ea typeface="Meiryo UI" panose="020B0604030504040204" pitchFamily="50" charset="-128"/>
                        </a:rPr>
                        <a:t>PAM</a:t>
                      </a:r>
                      <a:r>
                        <a:rPr kumimoji="1" lang="ja-JP" altLang="en-US" sz="1100" b="1" dirty="0" smtClean="0">
                          <a:latin typeface="Meiryo UI" panose="020B0604030504040204" pitchFamily="50" charset="-128"/>
                          <a:ea typeface="Meiryo UI" panose="020B0604030504040204" pitchFamily="50" charset="-128"/>
                        </a:rPr>
                        <a:t>として認識できる。</a:t>
                      </a:r>
                      <a:r>
                        <a:rPr kumimoji="1" lang="en-US" altLang="ja-JP" sz="1100" b="1" dirty="0" smtClean="0">
                          <a:latin typeface="Meiryo UI" panose="020B0604030504040204" pitchFamily="50" charset="-128"/>
                          <a:ea typeface="Meiryo UI" panose="020B0604030504040204" pitchFamily="50" charset="-128"/>
                        </a:rPr>
                        <a:t>xCas9 3.7</a:t>
                      </a:r>
                      <a:r>
                        <a:rPr kumimoji="1" lang="ja-JP" altLang="en-US" sz="1100" b="1" dirty="0" smtClean="0">
                          <a:latin typeface="Meiryo UI" panose="020B0604030504040204" pitchFamily="50" charset="-128"/>
                          <a:ea typeface="Meiryo UI" panose="020B0604030504040204" pitchFamily="50" charset="-128"/>
                        </a:rPr>
                        <a:t>は，</a:t>
                      </a:r>
                      <a:r>
                        <a:rPr kumimoji="1" lang="en-US" altLang="ja-JP" sz="1100" b="1" dirty="0" smtClean="0">
                          <a:latin typeface="Meiryo UI" panose="020B0604030504040204" pitchFamily="50" charset="-128"/>
                          <a:ea typeface="Meiryo UI" panose="020B0604030504040204" pitchFamily="50" charset="-128"/>
                        </a:rPr>
                        <a:t>SpCas9</a:t>
                      </a:r>
                      <a:r>
                        <a:rPr kumimoji="1" lang="ja-JP" altLang="en-US" sz="1100" b="1" dirty="0" smtClean="0">
                          <a:latin typeface="Meiryo UI" panose="020B0604030504040204" pitchFamily="50" charset="-128"/>
                          <a:ea typeface="Meiryo UI" panose="020B0604030504040204" pitchFamily="50" charset="-128"/>
                        </a:rPr>
                        <a:t>に対して</a:t>
                      </a:r>
                      <a:r>
                        <a:rPr kumimoji="1" lang="en-US" altLang="ja-JP" sz="1100" b="1" dirty="0" smtClean="0">
                          <a:latin typeface="Meiryo UI" panose="020B0604030504040204" pitchFamily="50" charset="-128"/>
                          <a:ea typeface="Meiryo UI" panose="020B0604030504040204" pitchFamily="50" charset="-128"/>
                        </a:rPr>
                        <a:t>7</a:t>
                      </a:r>
                      <a:r>
                        <a:rPr kumimoji="1" lang="ja-JP" altLang="en-US" sz="1100" b="1" dirty="0" smtClean="0">
                          <a:latin typeface="Meiryo UI" panose="020B0604030504040204" pitchFamily="50" charset="-128"/>
                          <a:ea typeface="Meiryo UI" panose="020B0604030504040204" pitchFamily="50" charset="-128"/>
                        </a:rPr>
                        <a:t>箇所の変異（</a:t>
                      </a:r>
                      <a:r>
                        <a:rPr kumimoji="1" lang="en-US" altLang="ja-JP" sz="1100" b="1" dirty="0" smtClean="0">
                          <a:latin typeface="Meiryo UI" panose="020B0604030504040204" pitchFamily="50" charset="-128"/>
                          <a:ea typeface="Meiryo UI" panose="020B0604030504040204" pitchFamily="50" charset="-128"/>
                        </a:rPr>
                        <a:t>A262T/R324L/S409I/E480K/E543D/M694I/E1219V</a:t>
                      </a:r>
                      <a:r>
                        <a:rPr kumimoji="1" lang="ja-JP" altLang="en-US" sz="1100" b="1" dirty="0" smtClean="0">
                          <a:latin typeface="Meiryo UI" panose="020B0604030504040204" pitchFamily="50" charset="-128"/>
                          <a:ea typeface="Meiryo UI" panose="020B0604030504040204" pitchFamily="50" charset="-128"/>
                        </a:rPr>
                        <a:t>）を持ち、ヒト培養細胞において標的配列に変異導入活性を持つだけでなく、</a:t>
                      </a:r>
                      <a:r>
                        <a:rPr kumimoji="1" lang="en-US" altLang="ja-JP" sz="1100" b="1" dirty="0" smtClean="0">
                          <a:latin typeface="Meiryo UI" panose="020B0604030504040204" pitchFamily="50" charset="-128"/>
                          <a:ea typeface="Meiryo UI" panose="020B0604030504040204" pitchFamily="50" charset="-128"/>
                        </a:rPr>
                        <a:t>xCas9</a:t>
                      </a:r>
                      <a:r>
                        <a:rPr kumimoji="1" lang="ja-JP" altLang="en-US" sz="1100" b="1" dirty="0" smtClean="0">
                          <a:latin typeface="Meiryo UI" panose="020B0604030504040204" pitchFamily="50" charset="-128"/>
                          <a:ea typeface="Meiryo UI" panose="020B0604030504040204" pitchFamily="50" charset="-128"/>
                        </a:rPr>
                        <a:t>と</a:t>
                      </a:r>
                      <a:r>
                        <a:rPr kumimoji="1" lang="en-US" altLang="ja-JP" sz="1100" b="1" dirty="0" smtClean="0">
                          <a:latin typeface="Meiryo UI" panose="020B0604030504040204" pitchFamily="50" charset="-128"/>
                          <a:ea typeface="Meiryo UI" panose="020B0604030504040204" pitchFamily="50" charset="-128"/>
                        </a:rPr>
                        <a:t>base editor architecture</a:t>
                      </a:r>
                      <a:r>
                        <a:rPr kumimoji="1" lang="ja-JP" altLang="en-US" sz="1100" b="1" dirty="0" smtClean="0">
                          <a:latin typeface="Meiryo UI" panose="020B0604030504040204" pitchFamily="50" charset="-128"/>
                          <a:ea typeface="Meiryo UI" panose="020B0604030504040204" pitchFamily="50" charset="-128"/>
                        </a:rPr>
                        <a:t>（</a:t>
                      </a:r>
                      <a:r>
                        <a:rPr kumimoji="1" lang="en-US" altLang="ja-JP" sz="1100" b="1" dirty="0" smtClean="0">
                          <a:latin typeface="Meiryo UI" panose="020B0604030504040204" pitchFamily="50" charset="-128"/>
                          <a:ea typeface="Meiryo UI" panose="020B0604030504040204" pitchFamily="50" charset="-128"/>
                        </a:rPr>
                        <a:t>BE3</a:t>
                      </a:r>
                      <a:r>
                        <a:rPr kumimoji="1" lang="ja-JP" altLang="en-US" sz="1100" b="1" dirty="0" smtClean="0">
                          <a:latin typeface="Meiryo UI" panose="020B0604030504040204" pitchFamily="50" charset="-128"/>
                          <a:ea typeface="Meiryo UI" panose="020B0604030504040204" pitchFamily="50" charset="-128"/>
                        </a:rPr>
                        <a:t>）あるいは</a:t>
                      </a:r>
                      <a:r>
                        <a:rPr kumimoji="1" lang="en-US" altLang="ja-JP" sz="1100" b="1" dirty="0" smtClean="0">
                          <a:latin typeface="Meiryo UI" panose="020B0604030504040204" pitchFamily="50" charset="-128"/>
                          <a:ea typeface="Meiryo UI" panose="020B0604030504040204" pitchFamily="50" charset="-128"/>
                        </a:rPr>
                        <a:t>ABE</a:t>
                      </a:r>
                      <a:r>
                        <a:rPr kumimoji="1" lang="ja-JP" altLang="en-US" sz="1100" b="1" dirty="0" err="1" smtClean="0">
                          <a:latin typeface="Meiryo UI" panose="020B0604030504040204" pitchFamily="50" charset="-128"/>
                          <a:ea typeface="Meiryo UI" panose="020B0604030504040204" pitchFamily="50" charset="-128"/>
                        </a:rPr>
                        <a:t>を融</a:t>
                      </a:r>
                      <a:r>
                        <a:rPr kumimoji="1" lang="ja-JP" altLang="en-US" sz="1100" b="1" dirty="0" smtClean="0">
                          <a:latin typeface="Meiryo UI" panose="020B0604030504040204" pitchFamily="50" charset="-128"/>
                          <a:ea typeface="Meiryo UI" panose="020B0604030504040204" pitchFamily="50" charset="-128"/>
                        </a:rPr>
                        <a:t>合させることで標的配列にあるシトシンをチミンにあるいはアデニンからグアニンに塩基置換できる。</a:t>
                      </a:r>
                      <a:endParaRPr kumimoji="1" lang="ja-JP" altLang="en-US" sz="1100" b="1" dirty="0">
                        <a:latin typeface="Meiryo UI" panose="020B0604030504040204" pitchFamily="50" charset="-128"/>
                        <a:ea typeface="Meiryo UI" panose="020B0604030504040204" pitchFamily="50" charset="-128"/>
                      </a:endParaRPr>
                    </a:p>
                  </a:txBody>
                  <a:tcPr anchor="b"/>
                </a:tc>
                <a:extLst>
                  <a:ext uri="{0D108BD9-81ED-4DB2-BD59-A6C34878D82A}">
                    <a16:rowId xmlns:a16="http://schemas.microsoft.com/office/drawing/2014/main" val="3117599362"/>
                  </a:ext>
                </a:extLst>
              </a:tr>
            </a:tbl>
          </a:graphicData>
        </a:graphic>
      </p:graphicFrame>
    </p:spTree>
    <p:extLst>
      <p:ext uri="{BB962C8B-B14F-4D97-AF65-F5344CB8AC3E}">
        <p14:creationId xmlns:p14="http://schemas.microsoft.com/office/powerpoint/2010/main" val="26800521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ext uri="{D42A27DB-BD31-4B8C-83A1-F6EECF244321}">
                <p14:modId xmlns:p14="http://schemas.microsoft.com/office/powerpoint/2010/main" val="2575318157"/>
              </p:ext>
            </p:extLst>
          </p:nvPr>
        </p:nvGraphicFramePr>
        <p:xfrm>
          <a:off x="1325094" y="274320"/>
          <a:ext cx="9685517" cy="6329855"/>
        </p:xfrm>
        <a:graphic>
          <a:graphicData uri="http://schemas.openxmlformats.org/drawingml/2006/table">
            <a:tbl>
              <a:tblPr firstRow="1" bandRow="1">
                <a:tableStyleId>{85BE263C-DBD7-4A20-BB59-AAB30ACAA65A}</a:tableStyleId>
              </a:tblPr>
              <a:tblGrid>
                <a:gridCol w="2332610">
                  <a:extLst>
                    <a:ext uri="{9D8B030D-6E8A-4147-A177-3AD203B41FA5}">
                      <a16:colId xmlns:a16="http://schemas.microsoft.com/office/drawing/2014/main" val="2770750493"/>
                    </a:ext>
                  </a:extLst>
                </a:gridCol>
                <a:gridCol w="7352907">
                  <a:extLst>
                    <a:ext uri="{9D8B030D-6E8A-4147-A177-3AD203B41FA5}">
                      <a16:colId xmlns:a16="http://schemas.microsoft.com/office/drawing/2014/main" val="781155434"/>
                    </a:ext>
                  </a:extLst>
                </a:gridCol>
              </a:tblGrid>
              <a:tr h="370840">
                <a:tc>
                  <a:txBody>
                    <a:bodyPr/>
                    <a:lstStyle/>
                    <a:p>
                      <a:pPr algn="ctr"/>
                      <a:r>
                        <a:rPr kumimoji="1" lang="en-US" altLang="ja-JP" dirty="0" err="1" smtClean="0"/>
                        <a:t>Cas</a:t>
                      </a:r>
                      <a:endParaRPr kumimoji="1" lang="ja-JP" altLang="en-US" b="1" dirty="0">
                        <a:latin typeface="Meiryo UI" panose="020B0604030504040204" pitchFamily="50" charset="-128"/>
                        <a:ea typeface="Meiryo UI" panose="020B0604030504040204" pitchFamily="50" charset="-128"/>
                      </a:endParaRPr>
                    </a:p>
                  </a:txBody>
                  <a:tcPr/>
                </a:tc>
                <a:tc>
                  <a:txBody>
                    <a:bodyPr/>
                    <a:lstStyle/>
                    <a:p>
                      <a:pPr algn="ctr"/>
                      <a:endParaRPr kumimoji="1" lang="ja-JP" altLang="en-US"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355201695"/>
                  </a:ext>
                </a:extLst>
              </a:tr>
              <a:tr h="370840">
                <a:tc>
                  <a:txBody>
                    <a:bodyPr/>
                    <a:lstStyle/>
                    <a:p>
                      <a:pPr algn="ctr"/>
                      <a:r>
                        <a:rPr kumimoji="1" lang="en-US" altLang="ja-JP" b="0" dirty="0" smtClean="0">
                          <a:latin typeface="Arial Black" panose="020B0A04020102020204" pitchFamily="34" charset="0"/>
                        </a:rPr>
                        <a:t>d</a:t>
                      </a:r>
                      <a:r>
                        <a:rPr kumimoji="1" lang="en-US" altLang="ja-JP" b="0" dirty="0" smtClean="0">
                          <a:solidFill>
                            <a:srgbClr val="C00000"/>
                          </a:solidFill>
                          <a:latin typeface="Arial Black" panose="020B0A04020102020204" pitchFamily="34" charset="0"/>
                        </a:rPr>
                        <a:t>Cas9</a:t>
                      </a:r>
                      <a:endParaRPr kumimoji="1" lang="ja-JP" altLang="en-US" b="0" dirty="0">
                        <a:solidFill>
                          <a:srgbClr val="C00000"/>
                        </a:solidFill>
                        <a:latin typeface="Arial Black" panose="020B0A04020102020204" pitchFamily="34" charset="0"/>
                      </a:endParaRPr>
                    </a:p>
                  </a:txBody>
                  <a:tcPr/>
                </a:tc>
                <a:tc>
                  <a:txBody>
                    <a:bodyPr/>
                    <a:lstStyle/>
                    <a:p>
                      <a:r>
                        <a:rPr kumimoji="1" lang="en-US" altLang="ja-JP" sz="1600" dirty="0" smtClean="0">
                          <a:latin typeface="Meiryo UI" panose="020B0604030504040204" pitchFamily="50" charset="-128"/>
                          <a:ea typeface="Meiryo UI" panose="020B0604030504040204" pitchFamily="50" charset="-128"/>
                        </a:rPr>
                        <a:t>DNA</a:t>
                      </a:r>
                      <a:r>
                        <a:rPr kumimoji="1" lang="ja-JP" altLang="en-US" sz="1600" dirty="0" smtClean="0">
                          <a:latin typeface="Meiryo UI" panose="020B0604030504040204" pitchFamily="50" charset="-128"/>
                          <a:ea typeface="Meiryo UI" panose="020B0604030504040204" pitchFamily="50" charset="-128"/>
                        </a:rPr>
                        <a:t>切断活性がない</a:t>
                      </a:r>
                      <a:r>
                        <a:rPr kumimoji="1" lang="en-US" altLang="ja-JP" sz="1600" dirty="0" smtClean="0">
                          <a:latin typeface="Meiryo UI" panose="020B0604030504040204" pitchFamily="50" charset="-128"/>
                          <a:ea typeface="Meiryo UI" panose="020B0604030504040204" pitchFamily="50" charset="-128"/>
                        </a:rPr>
                        <a:t>Cas9</a:t>
                      </a:r>
                      <a:r>
                        <a:rPr kumimoji="1" lang="ja-JP" altLang="en-US" sz="1600" dirty="0" smtClean="0">
                          <a:latin typeface="Meiryo UI" panose="020B0604030504040204" pitchFamily="50" charset="-128"/>
                          <a:ea typeface="Meiryo UI" panose="020B0604030504040204" pitchFamily="50" charset="-128"/>
                        </a:rPr>
                        <a:t>タンパク質。突然変異</a:t>
                      </a:r>
                      <a:r>
                        <a:rPr kumimoji="1" lang="en-US" altLang="ja-JP" sz="1600" dirty="0" smtClean="0">
                          <a:latin typeface="Meiryo UI" panose="020B0604030504040204" pitchFamily="50" charset="-128"/>
                          <a:ea typeface="Meiryo UI" panose="020B0604030504040204" pitchFamily="50" charset="-128"/>
                        </a:rPr>
                        <a:t>D10A</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H840A</a:t>
                      </a:r>
                      <a:r>
                        <a:rPr kumimoji="1" lang="ja-JP" altLang="en-US" sz="1600" dirty="0" smtClean="0">
                          <a:latin typeface="Meiryo UI" panose="020B0604030504040204" pitchFamily="50" charset="-128"/>
                          <a:ea typeface="Meiryo UI" panose="020B0604030504040204" pitchFamily="50" charset="-128"/>
                        </a:rPr>
                        <a:t>を導入した</a:t>
                      </a:r>
                      <a:r>
                        <a:rPr kumimoji="1" lang="en-US" altLang="ja-JP" sz="1600" dirty="0" smtClean="0">
                          <a:latin typeface="Meiryo UI" panose="020B0604030504040204" pitchFamily="50" charset="-128"/>
                          <a:ea typeface="Meiryo UI" panose="020B0604030504040204" pitchFamily="50" charset="-128"/>
                        </a:rPr>
                        <a:t>dCas9</a:t>
                      </a:r>
                      <a:r>
                        <a:rPr kumimoji="1" lang="ja-JP" altLang="en-US" sz="1600" dirty="0" smtClean="0">
                          <a:latin typeface="Meiryo UI" panose="020B0604030504040204" pitchFamily="50" charset="-128"/>
                          <a:ea typeface="Meiryo UI" panose="020B0604030504040204" pitchFamily="50" charset="-128"/>
                        </a:rPr>
                        <a:t>タンパク質は、エピゲノム編集や、特定</a:t>
                      </a:r>
                      <a:r>
                        <a:rPr kumimoji="1" lang="en-US" altLang="ja-JP" sz="1600" dirty="0" smtClean="0">
                          <a:latin typeface="Meiryo UI" panose="020B0604030504040204" pitchFamily="50" charset="-128"/>
                          <a:ea typeface="Meiryo UI" panose="020B0604030504040204" pitchFamily="50" charset="-128"/>
                        </a:rPr>
                        <a:t>DNA</a:t>
                      </a:r>
                      <a:r>
                        <a:rPr kumimoji="1" lang="ja-JP" altLang="en-US" sz="1600" dirty="0" smtClean="0">
                          <a:latin typeface="Meiryo UI" panose="020B0604030504040204" pitchFamily="50" charset="-128"/>
                          <a:ea typeface="Meiryo UI" panose="020B0604030504040204" pitchFamily="50" charset="-128"/>
                        </a:rPr>
                        <a:t>領域の特定と可視化などに利用。</a:t>
                      </a:r>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680639798"/>
                  </a:ext>
                </a:extLst>
              </a:tr>
              <a:tr h="370840">
                <a:tc>
                  <a:txBody>
                    <a:bodyPr/>
                    <a:lstStyle/>
                    <a:p>
                      <a:pPr algn="ctr"/>
                      <a:r>
                        <a:rPr kumimoji="1" lang="en-US" altLang="ja-JP" b="0" dirty="0" smtClean="0">
                          <a:latin typeface="Arial Black" panose="020B0A04020102020204" pitchFamily="34" charset="0"/>
                        </a:rPr>
                        <a:t>n</a:t>
                      </a:r>
                      <a:r>
                        <a:rPr kumimoji="1" lang="en-US" altLang="ja-JP" b="0" dirty="0" smtClean="0">
                          <a:solidFill>
                            <a:srgbClr val="C00000"/>
                          </a:solidFill>
                          <a:latin typeface="Arial Black" panose="020B0A04020102020204" pitchFamily="34" charset="0"/>
                        </a:rPr>
                        <a:t>Cas9</a:t>
                      </a:r>
                      <a:endParaRPr kumimoji="1" lang="ja-JP" altLang="en-US" b="0" dirty="0">
                        <a:solidFill>
                          <a:srgbClr val="C00000"/>
                        </a:solidFill>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17861294"/>
                  </a:ext>
                </a:extLst>
              </a:tr>
              <a:tr h="391335">
                <a:tc>
                  <a:txBody>
                    <a:bodyPr/>
                    <a:lstStyle/>
                    <a:p>
                      <a:pPr algn="ctr"/>
                      <a:r>
                        <a:rPr kumimoji="1" lang="en-US" altLang="ja-JP" b="0" dirty="0" smtClean="0">
                          <a:latin typeface="Arial Black" panose="020B0A04020102020204" pitchFamily="34" charset="0"/>
                        </a:rPr>
                        <a:t>Sp</a:t>
                      </a:r>
                      <a:r>
                        <a:rPr kumimoji="1" lang="en-US" altLang="ja-JP" b="0" dirty="0" smtClean="0">
                          <a:solidFill>
                            <a:srgbClr val="C00000"/>
                          </a:solidFill>
                          <a:latin typeface="Arial Black" panose="020B0A04020102020204" pitchFamily="34" charset="0"/>
                        </a:rPr>
                        <a:t>Cas9</a:t>
                      </a:r>
                      <a:endParaRPr kumimoji="1" lang="ja-JP" altLang="en-US" b="0" dirty="0">
                        <a:solidFill>
                          <a:srgbClr val="C00000"/>
                        </a:solidFill>
                        <a:latin typeface="Arial Black" panose="020B0A04020102020204" pitchFamily="34" charset="0"/>
                      </a:endParaRPr>
                    </a:p>
                  </a:txBody>
                  <a:tcPr/>
                </a:tc>
                <a:tc>
                  <a:txBody>
                    <a:bodyPr/>
                    <a:lstStyle/>
                    <a:p>
                      <a:r>
                        <a:rPr kumimoji="1" lang="en-US" altLang="ja-JP" sz="1600" dirty="0" smtClean="0">
                          <a:latin typeface="Meiryo UI" panose="020B0604030504040204" pitchFamily="50" charset="-128"/>
                          <a:ea typeface="Meiryo UI" panose="020B0604030504040204" pitchFamily="50" charset="-128"/>
                        </a:rPr>
                        <a:t>VQR</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VRER</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KKH</a:t>
                      </a:r>
                      <a:endParaRPr kumimoji="1" lang="en-US" altLang="ja-JP" sz="1600" b="1" dirty="0" smtClean="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861715839"/>
                  </a:ext>
                </a:extLst>
              </a:tr>
              <a:tr h="370840">
                <a:tc>
                  <a:txBody>
                    <a:bodyPr/>
                    <a:lstStyle/>
                    <a:p>
                      <a:pPr algn="ctr"/>
                      <a:r>
                        <a:rPr kumimoji="1" lang="en-US" altLang="ja-JP" b="0" dirty="0" smtClean="0">
                          <a:latin typeface="Arial Black" panose="020B0A04020102020204" pitchFamily="34" charset="0"/>
                        </a:rPr>
                        <a:t>Sa</a:t>
                      </a:r>
                      <a:r>
                        <a:rPr kumimoji="1" lang="en-US" altLang="ja-JP" b="0" dirty="0" smtClean="0">
                          <a:solidFill>
                            <a:srgbClr val="C00000"/>
                          </a:solidFill>
                          <a:latin typeface="Arial Black" panose="020B0A04020102020204" pitchFamily="34" charset="0"/>
                        </a:rPr>
                        <a:t>Cas9</a:t>
                      </a:r>
                      <a:endParaRPr kumimoji="1" lang="ja-JP" altLang="en-US" b="0" dirty="0">
                        <a:solidFill>
                          <a:srgbClr val="C00000"/>
                        </a:solidFill>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66481456"/>
                  </a:ext>
                </a:extLst>
              </a:tr>
              <a:tr h="370840">
                <a:tc>
                  <a:txBody>
                    <a:bodyPr/>
                    <a:lstStyle/>
                    <a:p>
                      <a:pPr algn="ctr"/>
                      <a:r>
                        <a:rPr kumimoji="1" lang="en-US" altLang="ja-JP" b="0" dirty="0" smtClean="0">
                          <a:latin typeface="Arial Black" panose="020B0A04020102020204" pitchFamily="34" charset="0"/>
                        </a:rPr>
                        <a:t>Nm</a:t>
                      </a:r>
                      <a:r>
                        <a:rPr kumimoji="1" lang="en-US" altLang="ja-JP" b="0" dirty="0" smtClean="0">
                          <a:solidFill>
                            <a:srgbClr val="C00000"/>
                          </a:solidFill>
                          <a:latin typeface="Arial Black" panose="020B0A04020102020204" pitchFamily="34" charset="0"/>
                        </a:rPr>
                        <a:t>Cas9</a:t>
                      </a:r>
                      <a:endParaRPr kumimoji="1" lang="ja-JP" altLang="en-US" b="0" dirty="0">
                        <a:solidFill>
                          <a:srgbClr val="C00000"/>
                        </a:solidFill>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487769610"/>
                  </a:ext>
                </a:extLst>
              </a:tr>
              <a:tr h="370840">
                <a:tc>
                  <a:txBody>
                    <a:bodyPr/>
                    <a:lstStyle/>
                    <a:p>
                      <a:pPr algn="ctr"/>
                      <a:r>
                        <a:rPr kumimoji="1" lang="en-US" altLang="ja-JP" b="0" dirty="0" smtClean="0">
                          <a:latin typeface="Arial Black" panose="020B0A04020102020204" pitchFamily="34" charset="0"/>
                        </a:rPr>
                        <a:t>Fn</a:t>
                      </a:r>
                      <a:r>
                        <a:rPr kumimoji="1" lang="en-US" altLang="ja-JP" b="0" dirty="0" smtClean="0">
                          <a:solidFill>
                            <a:srgbClr val="C00000"/>
                          </a:solidFill>
                          <a:latin typeface="Arial Black" panose="020B0A04020102020204" pitchFamily="34" charset="0"/>
                        </a:rPr>
                        <a:t>Cas9</a:t>
                      </a:r>
                      <a:endParaRPr kumimoji="1" lang="ja-JP" altLang="en-US" b="0" dirty="0">
                        <a:solidFill>
                          <a:srgbClr val="C00000"/>
                        </a:solidFill>
                        <a:latin typeface="Arial Black" panose="020B0A04020102020204" pitchFamily="34" charset="0"/>
                      </a:endParaRPr>
                    </a:p>
                  </a:txBody>
                  <a:tcPr/>
                </a:tc>
                <a:tc>
                  <a:txBody>
                    <a:bodyPr/>
                    <a:lstStyle/>
                    <a:p>
                      <a:r>
                        <a:rPr kumimoji="1" lang="en-US" altLang="ja-JP" sz="1600" dirty="0" smtClean="0">
                          <a:latin typeface="Meiryo UI" panose="020B0604030504040204" pitchFamily="50" charset="-128"/>
                          <a:ea typeface="Meiryo UI" panose="020B0604030504040204" pitchFamily="50" charset="-128"/>
                        </a:rPr>
                        <a:t>RHA</a:t>
                      </a:r>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601680313"/>
                  </a:ext>
                </a:extLst>
              </a:tr>
              <a:tr h="370840">
                <a:tc>
                  <a:txBody>
                    <a:bodyPr/>
                    <a:lstStyle/>
                    <a:p>
                      <a:pPr algn="ctr"/>
                      <a:r>
                        <a:rPr kumimoji="1" lang="en-US" altLang="ja-JP" b="0" dirty="0" smtClean="0">
                          <a:latin typeface="Arial Black" panose="020B0A04020102020204" pitchFamily="34" charset="0"/>
                        </a:rPr>
                        <a:t>Cj</a:t>
                      </a:r>
                      <a:r>
                        <a:rPr kumimoji="1" lang="en-US" altLang="ja-JP" b="0" dirty="0" smtClean="0">
                          <a:solidFill>
                            <a:srgbClr val="C00000"/>
                          </a:solidFill>
                          <a:latin typeface="Arial Black" panose="020B0A04020102020204" pitchFamily="34" charset="0"/>
                        </a:rPr>
                        <a:t>Cas9</a:t>
                      </a:r>
                      <a:endParaRPr kumimoji="1" lang="ja-JP" altLang="en-US" b="0" dirty="0">
                        <a:solidFill>
                          <a:srgbClr val="C00000"/>
                        </a:solidFill>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783126622"/>
                  </a:ext>
                </a:extLst>
              </a:tr>
              <a:tr h="370840">
                <a:tc>
                  <a:txBody>
                    <a:bodyPr/>
                    <a:lstStyle/>
                    <a:p>
                      <a:pPr algn="ctr"/>
                      <a:r>
                        <a:rPr kumimoji="1" lang="en-US" altLang="ja-JP" b="0" dirty="0" smtClean="0">
                          <a:solidFill>
                            <a:srgbClr val="C00000"/>
                          </a:solidFill>
                          <a:latin typeface="Arial Black" panose="020B0A04020102020204" pitchFamily="34" charset="0"/>
                        </a:rPr>
                        <a:t>Cas</a:t>
                      </a:r>
                      <a:r>
                        <a:rPr kumimoji="1" lang="en-US" altLang="ja-JP" b="0" dirty="0" smtClean="0">
                          <a:latin typeface="Arial Black" panose="020B0A04020102020204" pitchFamily="34" charset="0"/>
                        </a:rPr>
                        <a:t>12a</a:t>
                      </a:r>
                      <a:r>
                        <a:rPr kumimoji="1" lang="ja-JP" altLang="en-US" b="0" dirty="0" smtClean="0">
                          <a:latin typeface="Arial Black" panose="020B0A04020102020204" pitchFamily="34" charset="0"/>
                        </a:rPr>
                        <a:t>（</a:t>
                      </a:r>
                      <a:r>
                        <a:rPr kumimoji="1" lang="en-US" altLang="ja-JP" b="0" dirty="0" smtClean="0">
                          <a:latin typeface="Arial Black" panose="020B0A04020102020204" pitchFamily="34" charset="0"/>
                        </a:rPr>
                        <a:t>AsCpf1</a:t>
                      </a:r>
                      <a:r>
                        <a:rPr kumimoji="1" lang="ja-JP" altLang="en-US" b="0" dirty="0" smtClean="0">
                          <a:latin typeface="Arial Black" panose="020B0A04020102020204" pitchFamily="34" charset="0"/>
                        </a:rPr>
                        <a:t>）</a:t>
                      </a:r>
                      <a:endParaRPr kumimoji="1" lang="ja-JP" altLang="en-US" b="0" dirty="0">
                        <a:latin typeface="Arial Black" panose="020B0A040201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smtClean="0">
                          <a:latin typeface="Meiryo UI" panose="020B0604030504040204" pitchFamily="50" charset="-128"/>
                          <a:ea typeface="Meiryo UI" panose="020B0604030504040204" pitchFamily="50" charset="-128"/>
                        </a:rPr>
                        <a:t>化膿レンサ球菌以外の細菌、古細菌から単離された</a:t>
                      </a:r>
                      <a:r>
                        <a:rPr kumimoji="1" lang="en-US" altLang="ja-JP" sz="1600" b="1" dirty="0" err="1" smtClean="0">
                          <a:latin typeface="Meiryo UI" panose="020B0604030504040204" pitchFamily="50" charset="-128"/>
                          <a:ea typeface="Meiryo UI" panose="020B0604030504040204" pitchFamily="50" charset="-128"/>
                        </a:rPr>
                        <a:t>Cas</a:t>
                      </a:r>
                      <a:r>
                        <a:rPr kumimoji="1" lang="ja-JP" altLang="en-US" sz="1600" b="1" dirty="0" smtClean="0">
                          <a:latin typeface="Meiryo UI" panose="020B0604030504040204" pitchFamily="50" charset="-128"/>
                          <a:ea typeface="Meiryo UI" panose="020B0604030504040204" pitchFamily="50" charset="-128"/>
                        </a:rPr>
                        <a:t>タンパク質</a:t>
                      </a:r>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10890991"/>
                  </a:ext>
                </a:extLst>
              </a:tr>
              <a:tr h="370840">
                <a:tc>
                  <a:txBody>
                    <a:bodyPr/>
                    <a:lstStyle/>
                    <a:p>
                      <a:pPr algn="ctr"/>
                      <a:r>
                        <a:rPr kumimoji="1" lang="en-US" altLang="ja-JP" b="0" dirty="0" smtClean="0">
                          <a:solidFill>
                            <a:srgbClr val="C00000"/>
                          </a:solidFill>
                          <a:latin typeface="Arial Black" panose="020B0A04020102020204" pitchFamily="34" charset="0"/>
                        </a:rPr>
                        <a:t>Cas</a:t>
                      </a:r>
                      <a:r>
                        <a:rPr kumimoji="1" lang="en-US" altLang="ja-JP" b="0" dirty="0" smtClean="0">
                          <a:latin typeface="Arial Black" panose="020B0A04020102020204" pitchFamily="34" charset="0"/>
                        </a:rPr>
                        <a:t>12a</a:t>
                      </a:r>
                      <a:r>
                        <a:rPr kumimoji="1" lang="ja-JP" altLang="en-US" b="0" dirty="0" smtClean="0">
                          <a:latin typeface="Arial Black" panose="020B0A04020102020204" pitchFamily="34" charset="0"/>
                        </a:rPr>
                        <a:t>（</a:t>
                      </a:r>
                      <a:r>
                        <a:rPr kumimoji="1" lang="en-US" altLang="ja-JP" b="0" dirty="0" smtClean="0">
                          <a:latin typeface="Arial Black" panose="020B0A04020102020204" pitchFamily="34" charset="0"/>
                        </a:rPr>
                        <a:t>LbCpf1</a:t>
                      </a:r>
                      <a:r>
                        <a:rPr kumimoji="1" lang="ja-JP" altLang="en-US" b="0" dirty="0" smtClean="0">
                          <a:latin typeface="Arial Black" panose="020B0A04020102020204" pitchFamily="34" charset="0"/>
                        </a:rPr>
                        <a:t>）</a:t>
                      </a:r>
                      <a:endParaRPr kumimoji="1" lang="ja-JP" altLang="en-US" b="0" dirty="0">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152452840"/>
                  </a:ext>
                </a:extLst>
              </a:tr>
              <a:tr h="370840">
                <a:tc>
                  <a:txBody>
                    <a:bodyPr/>
                    <a:lstStyle/>
                    <a:p>
                      <a:pPr algn="ctr"/>
                      <a:r>
                        <a:rPr kumimoji="1" lang="en-US" altLang="ja-JP" b="0" dirty="0" smtClean="0">
                          <a:latin typeface="Arial Black" panose="020B0A04020102020204" pitchFamily="34" charset="0"/>
                        </a:rPr>
                        <a:t>x</a:t>
                      </a:r>
                      <a:r>
                        <a:rPr kumimoji="1" lang="en-US" altLang="ja-JP" b="0" dirty="0" smtClean="0">
                          <a:solidFill>
                            <a:srgbClr val="C00000"/>
                          </a:solidFill>
                          <a:latin typeface="Arial Black" panose="020B0A04020102020204" pitchFamily="34" charset="0"/>
                        </a:rPr>
                        <a:t>Cas9</a:t>
                      </a:r>
                      <a:r>
                        <a:rPr kumimoji="1" lang="ja-JP" altLang="en-US" b="0" dirty="0" smtClean="0">
                          <a:latin typeface="Arial Black" panose="020B0A04020102020204" pitchFamily="34" charset="0"/>
                        </a:rPr>
                        <a:t>（</a:t>
                      </a:r>
                      <a:r>
                        <a:rPr kumimoji="1" lang="en-US" altLang="ja-JP" b="0" dirty="0" smtClean="0">
                          <a:latin typeface="Arial Black" panose="020B0A04020102020204" pitchFamily="34" charset="0"/>
                        </a:rPr>
                        <a:t>3.7</a:t>
                      </a:r>
                      <a:r>
                        <a:rPr kumimoji="1" lang="ja-JP" altLang="en-US" b="0" dirty="0" smtClean="0">
                          <a:latin typeface="Arial Black" panose="020B0A04020102020204" pitchFamily="34" charset="0"/>
                        </a:rPr>
                        <a:t>）</a:t>
                      </a:r>
                      <a:endParaRPr kumimoji="1" lang="ja-JP" altLang="en-US" b="0" dirty="0">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265972004"/>
                  </a:ext>
                </a:extLst>
              </a:tr>
              <a:tr h="370840">
                <a:tc>
                  <a:txBody>
                    <a:bodyPr/>
                    <a:lstStyle/>
                    <a:p>
                      <a:pPr algn="ctr"/>
                      <a:r>
                        <a:rPr kumimoji="1" lang="en-US" altLang="ja-JP" b="0" dirty="0" smtClean="0">
                          <a:latin typeface="Arial Black" panose="020B0A04020102020204" pitchFamily="34" charset="0"/>
                        </a:rPr>
                        <a:t>C2c2</a:t>
                      </a:r>
                      <a:endParaRPr kumimoji="1" lang="ja-JP" altLang="en-US" b="0" dirty="0">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157187123"/>
                  </a:ext>
                </a:extLst>
              </a:tr>
              <a:tr h="370840">
                <a:tc>
                  <a:txBody>
                    <a:bodyPr/>
                    <a:lstStyle/>
                    <a:p>
                      <a:pPr algn="ctr"/>
                      <a:endParaRPr kumimoji="1" lang="ja-JP" altLang="en-US" b="0" dirty="0">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223200668"/>
                  </a:ext>
                </a:extLst>
              </a:tr>
              <a:tr h="370840">
                <a:tc>
                  <a:txBody>
                    <a:bodyPr/>
                    <a:lstStyle/>
                    <a:p>
                      <a:pPr algn="ctr"/>
                      <a:endParaRPr kumimoji="1" lang="ja-JP" altLang="en-US" b="0" dirty="0">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87403093"/>
                  </a:ext>
                </a:extLst>
              </a:tr>
              <a:tr h="370840">
                <a:tc>
                  <a:txBody>
                    <a:bodyPr/>
                    <a:lstStyle/>
                    <a:p>
                      <a:pPr algn="ctr"/>
                      <a:endParaRPr kumimoji="1" lang="ja-JP" altLang="en-US" b="0" dirty="0">
                        <a:latin typeface="Arial Black" panose="020B0A04020102020204" pitchFamily="34" charset="0"/>
                      </a:endParaRPr>
                    </a:p>
                  </a:txBody>
                  <a:tcPr/>
                </a:tc>
                <a:tc>
                  <a:txBody>
                    <a:bodyPr/>
                    <a:lstStyle/>
                    <a:p>
                      <a:endParaRPr kumimoji="1" lang="ja-JP" altLang="en-US" sz="16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53154925"/>
                  </a:ext>
                </a:extLst>
              </a:tr>
            </a:tbl>
          </a:graphicData>
        </a:graphic>
      </p:graphicFrame>
    </p:spTree>
    <p:extLst>
      <p:ext uri="{BB962C8B-B14F-4D97-AF65-F5344CB8AC3E}">
        <p14:creationId xmlns:p14="http://schemas.microsoft.com/office/powerpoint/2010/main" val="3082488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088694385"/>
              </p:ext>
            </p:extLst>
          </p:nvPr>
        </p:nvGraphicFramePr>
        <p:xfrm>
          <a:off x="2100650" y="817329"/>
          <a:ext cx="8800756" cy="5521960"/>
        </p:xfrm>
        <a:graphic>
          <a:graphicData uri="http://schemas.openxmlformats.org/drawingml/2006/table">
            <a:tbl>
              <a:tblPr firstRow="1" bandRow="1">
                <a:tableStyleId>{74C1A8A3-306A-4EB7-A6B1-4F7E0EB9C5D6}</a:tableStyleId>
              </a:tblPr>
              <a:tblGrid>
                <a:gridCol w="1626356">
                  <a:extLst>
                    <a:ext uri="{9D8B030D-6E8A-4147-A177-3AD203B41FA5}">
                      <a16:colId xmlns:a16="http://schemas.microsoft.com/office/drawing/2014/main" val="2378182920"/>
                    </a:ext>
                  </a:extLst>
                </a:gridCol>
                <a:gridCol w="3423438">
                  <a:extLst>
                    <a:ext uri="{9D8B030D-6E8A-4147-A177-3AD203B41FA5}">
                      <a16:colId xmlns:a16="http://schemas.microsoft.com/office/drawing/2014/main" val="1163885104"/>
                    </a:ext>
                  </a:extLst>
                </a:gridCol>
                <a:gridCol w="3750962">
                  <a:extLst>
                    <a:ext uri="{9D8B030D-6E8A-4147-A177-3AD203B41FA5}">
                      <a16:colId xmlns:a16="http://schemas.microsoft.com/office/drawing/2014/main" val="2254647569"/>
                    </a:ext>
                  </a:extLst>
                </a:gridCol>
              </a:tblGrid>
              <a:tr h="0">
                <a:tc>
                  <a:txBody>
                    <a:bodyPr/>
                    <a:lstStyle/>
                    <a:p>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gridSpan="2">
                  <a:txBody>
                    <a:bodyPr/>
                    <a:lstStyle/>
                    <a:p>
                      <a:pPr algn="ctr"/>
                      <a:r>
                        <a:rPr kumimoji="1" lang="en-US" altLang="ja-JP" dirty="0" smtClean="0">
                          <a:latin typeface="UD デジタル 教科書体 NK-B" panose="02020700000000000000" pitchFamily="18" charset="-128"/>
                          <a:ea typeface="UD デジタル 教科書体 NK-B" panose="02020700000000000000" pitchFamily="18" charset="-128"/>
                        </a:rPr>
                        <a:t>DNA</a:t>
                      </a:r>
                      <a:r>
                        <a:rPr kumimoji="1" lang="ja-JP" altLang="en-US" dirty="0" smtClean="0">
                          <a:latin typeface="UD デジタル 教科書体 NK-B" panose="02020700000000000000" pitchFamily="18" charset="-128"/>
                          <a:ea typeface="UD デジタル 教科書体 NK-B" panose="02020700000000000000" pitchFamily="18" charset="-128"/>
                        </a:rPr>
                        <a:t>を切らずに塩基を変換する技術</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hMerge="1">
                  <a:txBody>
                    <a:bodyPr/>
                    <a:lstStyle/>
                    <a:p>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531773029"/>
                  </a:ext>
                </a:extLst>
              </a:tr>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latin typeface="Cooper Black" panose="0208090404030B020404" pitchFamily="18" charset="0"/>
                          <a:ea typeface="UD デジタル 教科書体 NK-B" panose="02020700000000000000" pitchFamily="18" charset="-128"/>
                        </a:rPr>
                        <a:t>                      Base</a:t>
                      </a:r>
                      <a:r>
                        <a:rPr kumimoji="1" lang="ja-JP" altLang="en-US" sz="2400" dirty="0" smtClean="0">
                          <a:latin typeface="Cooper Black" panose="0208090404030B020404" pitchFamily="18" charset="0"/>
                          <a:ea typeface="UD デジタル 教科書体 NK-B" panose="02020700000000000000" pitchFamily="18" charset="-128"/>
                        </a:rPr>
                        <a:t> </a:t>
                      </a:r>
                      <a:r>
                        <a:rPr kumimoji="1" lang="en-US" altLang="ja-JP" sz="2400" dirty="0" smtClean="0">
                          <a:latin typeface="Cooper Black" panose="0208090404030B020404" pitchFamily="18" charset="0"/>
                          <a:ea typeface="UD デジタル 教科書体 NK-B" panose="02020700000000000000" pitchFamily="18" charset="-128"/>
                        </a:rPr>
                        <a:t>Editor Architecture</a:t>
                      </a:r>
                      <a:endParaRPr kumimoji="1" lang="ja-JP" altLang="en-US" sz="2400" dirty="0">
                        <a:latin typeface="Cooper Black" panose="0208090404030B020404" pitchFamily="18" charset="0"/>
                        <a:ea typeface="UD デジタル 教科書体 NK-B" panose="02020700000000000000" pitchFamily="18" charset="-128"/>
                      </a:endParaRPr>
                    </a:p>
                  </a:txBody>
                  <a:tcPr anchor="ctr"/>
                </a:tc>
                <a:tc hMerge="1">
                  <a:txBody>
                    <a:bodyPr/>
                    <a:lstStyle/>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hMerge="1">
                  <a:txBody>
                    <a:bodyPr/>
                    <a:lstStyle/>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3576658175"/>
                  </a:ext>
                </a:extLst>
              </a:tr>
              <a:tr h="370840">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名称</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アデニン・ベース・エディタ</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r>
                        <a:rPr kumimoji="1" lang="en-US" altLang="ja-JP" dirty="0" smtClean="0">
                          <a:latin typeface="UD デジタル 教科書体 NK-B" panose="02020700000000000000" pitchFamily="18" charset="-128"/>
                          <a:ea typeface="UD デジタル 教科書体 NK-B" panose="02020700000000000000" pitchFamily="18" charset="-128"/>
                        </a:rPr>
                        <a:t>Adenine Base Editor</a:t>
                      </a:r>
                      <a:r>
                        <a:rPr kumimoji="1" lang="ja-JP" altLang="en-US" dirty="0" smtClean="0">
                          <a:latin typeface="UD デジタル 教科書体 NK-B" panose="02020700000000000000" pitchFamily="18" charset="-128"/>
                          <a:ea typeface="UD デジタル 教科書体 NK-B" panose="02020700000000000000" pitchFamily="18" charset="-128"/>
                        </a:rPr>
                        <a:t>（</a:t>
                      </a:r>
                      <a:r>
                        <a:rPr kumimoji="1" lang="en-US" altLang="ja-JP" dirty="0" smtClean="0">
                          <a:latin typeface="UD デジタル 教科書体 NK-B" panose="02020700000000000000" pitchFamily="18" charset="-128"/>
                          <a:ea typeface="UD デジタル 教科書体 NK-B" panose="02020700000000000000" pitchFamily="18" charset="-128"/>
                        </a:rPr>
                        <a:t>ABE</a:t>
                      </a:r>
                      <a:r>
                        <a:rPr kumimoji="1" lang="ja-JP" altLang="en-US" dirty="0" smtClean="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シトシン・ベース・エディタ</a:t>
                      </a:r>
                      <a:endParaRPr kumimoji="1" lang="en-US" altLang="ja-JP" sz="2000" dirty="0" smtClean="0">
                        <a:latin typeface="UD デジタル 教科書体 NK-B" panose="02020700000000000000" pitchFamily="18" charset="-128"/>
                        <a:ea typeface="UD デジタル 教科書体 NK-B" panose="02020700000000000000" pitchFamily="18" charset="-128"/>
                      </a:endParaRPr>
                    </a:p>
                    <a:p>
                      <a:pPr algn="ctr"/>
                      <a:r>
                        <a:rPr kumimoji="1" lang="en-US" altLang="ja-JP" dirty="0" smtClean="0">
                          <a:latin typeface="UD デジタル 教科書体 NK-B" panose="02020700000000000000" pitchFamily="18" charset="-128"/>
                          <a:ea typeface="UD デジタル 教科書体 NK-B" panose="02020700000000000000" pitchFamily="18" charset="-128"/>
                        </a:rPr>
                        <a:t>Cytosine </a:t>
                      </a:r>
                      <a:r>
                        <a:rPr kumimoji="1" lang="en-US" altLang="ja-JP" dirty="0" err="1" smtClean="0">
                          <a:latin typeface="UD デジタル 教科書体 NK-B" panose="02020700000000000000" pitchFamily="18" charset="-128"/>
                          <a:ea typeface="UD デジタル 教科書体 NK-B" panose="02020700000000000000" pitchFamily="18" charset="-128"/>
                        </a:rPr>
                        <a:t>BaseEditor</a:t>
                      </a:r>
                      <a:r>
                        <a:rPr kumimoji="1" lang="ja-JP" altLang="en-US" dirty="0" smtClean="0">
                          <a:latin typeface="UD デジタル 教科書体 NK-B" panose="02020700000000000000" pitchFamily="18" charset="-128"/>
                          <a:ea typeface="UD デジタル 教科書体 NK-B" panose="02020700000000000000" pitchFamily="18" charset="-128"/>
                        </a:rPr>
                        <a:t>（</a:t>
                      </a:r>
                      <a:r>
                        <a:rPr kumimoji="1" lang="en-US" altLang="ja-JP" dirty="0" smtClean="0">
                          <a:latin typeface="UD デジタル 教科書体 NK-B" panose="02020700000000000000" pitchFamily="18" charset="-128"/>
                          <a:ea typeface="UD デジタル 教科書体 NK-B" panose="02020700000000000000" pitchFamily="18" charset="-128"/>
                        </a:rPr>
                        <a:t>CBE</a:t>
                      </a:r>
                      <a:r>
                        <a:rPr kumimoji="1" lang="ja-JP" altLang="en-US" dirty="0" smtClean="0">
                          <a:latin typeface="UD デジタル 教科書体 NK-B" panose="02020700000000000000" pitchFamily="18" charset="-128"/>
                          <a:ea typeface="UD デジタル 教科書体 NK-B" panose="02020700000000000000" pitchFamily="18" charset="-128"/>
                        </a:rPr>
                        <a:t>）</a:t>
                      </a:r>
                      <a:r>
                        <a:rPr kumimoji="1" lang="en-US" altLang="ja-JP" dirty="0" smtClean="0">
                          <a:latin typeface="UD デジタル 教科書体 NK-B" panose="02020700000000000000" pitchFamily="18" charset="-128"/>
                          <a:ea typeface="UD デジタル 教科書体 NK-B" panose="02020700000000000000" pitchFamily="18" charset="-128"/>
                        </a:rPr>
                        <a:t> </a:t>
                      </a:r>
                    </a:p>
                    <a:p>
                      <a:pPr algn="ctr"/>
                      <a:r>
                        <a:rPr kumimoji="1" lang="en-US" altLang="ja-JP" dirty="0" smtClean="0">
                          <a:latin typeface="UD デジタル 教科書体 NK-B" panose="02020700000000000000" pitchFamily="18" charset="-128"/>
                          <a:ea typeface="UD デジタル 教科書体 NK-B" panose="02020700000000000000" pitchFamily="18" charset="-128"/>
                        </a:rPr>
                        <a:t>Target</a:t>
                      </a:r>
                      <a:r>
                        <a:rPr kumimoji="1" lang="ja-JP" altLang="en-US" dirty="0" smtClean="0">
                          <a:latin typeface="UD デジタル 教科書体 NK-B" panose="02020700000000000000" pitchFamily="18" charset="-128"/>
                          <a:ea typeface="UD デジタル 教科書体 NK-B" panose="02020700000000000000" pitchFamily="18" charset="-128"/>
                        </a:rPr>
                        <a:t>－</a:t>
                      </a:r>
                      <a:r>
                        <a:rPr kumimoji="1" lang="en-US" altLang="ja-JP" dirty="0" smtClean="0">
                          <a:latin typeface="UD デジタル 教科書体 NK-B" panose="02020700000000000000" pitchFamily="18" charset="-128"/>
                          <a:ea typeface="UD デジタル 教科書体 NK-B" panose="02020700000000000000" pitchFamily="18" charset="-128"/>
                        </a:rPr>
                        <a:t>AID</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099191725"/>
                  </a:ext>
                </a:extLst>
              </a:tr>
              <a:tr h="370840">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酵素</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アデノシン・デアミナーゼ</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シチジン・デアミナ</a:t>
                      </a:r>
                      <a:r>
                        <a:rPr kumimoji="1" lang="en-US" altLang="ja-JP" dirty="0" smtClean="0">
                          <a:latin typeface="UD デジタル 教科書体 NK-B" panose="02020700000000000000" pitchFamily="18" charset="-128"/>
                          <a:ea typeface="UD デジタル 教科書体 NK-B" panose="02020700000000000000" pitchFamily="18" charset="-128"/>
                        </a:rPr>
                        <a:t>―</a:t>
                      </a:r>
                      <a:r>
                        <a:rPr kumimoji="1" lang="ja-JP" altLang="en-US" dirty="0" smtClean="0">
                          <a:latin typeface="UD デジタル 教科書体 NK-B" panose="02020700000000000000" pitchFamily="18" charset="-128"/>
                          <a:ea typeface="UD デジタル 教科書体 NK-B" panose="02020700000000000000" pitchFamily="18" charset="-128"/>
                        </a:rPr>
                        <a:t>ゼ</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546099859"/>
                  </a:ext>
                </a:extLst>
              </a:tr>
              <a:tr h="370840">
                <a:tc>
                  <a:txBody>
                    <a:bodyPr/>
                    <a:lstStyle/>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r>
                        <a:rPr kumimoji="1" lang="ja-JP" altLang="en-US" dirty="0" smtClean="0">
                          <a:latin typeface="UD デジタル 教科書体 NK-B" panose="02020700000000000000" pitchFamily="18" charset="-128"/>
                          <a:ea typeface="UD デジタル 教科書体 NK-B" panose="02020700000000000000" pitchFamily="18" charset="-128"/>
                        </a:rPr>
                        <a:t>変換</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510958926"/>
                  </a:ext>
                </a:extLst>
              </a:tr>
            </a:tbl>
          </a:graphicData>
        </a:graphic>
      </p:graphicFrame>
      <p:sp>
        <p:nvSpPr>
          <p:cNvPr id="4" name="七角形 3"/>
          <p:cNvSpPr/>
          <p:nvPr/>
        </p:nvSpPr>
        <p:spPr>
          <a:xfrm>
            <a:off x="139969" y="171255"/>
            <a:ext cx="1375794" cy="1308682"/>
          </a:xfrm>
          <a:prstGeom prst="heptagon">
            <a:avLst/>
          </a:prstGeom>
          <a:solidFill>
            <a:srgbClr val="D55BBB"/>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アデニン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5" name="七角形 4"/>
          <p:cNvSpPr/>
          <p:nvPr/>
        </p:nvSpPr>
        <p:spPr>
          <a:xfrm>
            <a:off x="1198645" y="1646442"/>
            <a:ext cx="1375794" cy="1308682"/>
          </a:xfrm>
          <a:prstGeom prst="heptagon">
            <a:avLst/>
          </a:prstGeom>
          <a:solidFill>
            <a:srgbClr val="EAA846"/>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グアニン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6" name="七角形 5"/>
          <p:cNvSpPr/>
          <p:nvPr/>
        </p:nvSpPr>
        <p:spPr>
          <a:xfrm>
            <a:off x="-108959" y="2233591"/>
            <a:ext cx="1375794" cy="1308682"/>
          </a:xfrm>
          <a:prstGeom prst="heptagon">
            <a:avLst/>
          </a:prstGeom>
          <a:solidFill>
            <a:srgbClr val="00B050"/>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シトシン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7" name="七角形 6"/>
          <p:cNvSpPr/>
          <p:nvPr/>
        </p:nvSpPr>
        <p:spPr>
          <a:xfrm>
            <a:off x="64441" y="3732655"/>
            <a:ext cx="1375794" cy="1308682"/>
          </a:xfrm>
          <a:prstGeom prst="heptagon">
            <a:avLst/>
          </a:prstGeom>
          <a:solidFill>
            <a:srgbClr val="5F6AD1"/>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チミン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8" name="角丸四角形 17"/>
          <p:cNvSpPr/>
          <p:nvPr/>
        </p:nvSpPr>
        <p:spPr>
          <a:xfrm>
            <a:off x="3857730" y="3112937"/>
            <a:ext cx="2958090" cy="1160520"/>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3857730" y="3069053"/>
            <a:ext cx="1283516" cy="1238119"/>
          </a:xfrm>
          <a:prstGeom prst="rect">
            <a:avLst/>
          </a:prstGeom>
        </p:spPr>
      </p:pic>
      <p:pic>
        <p:nvPicPr>
          <p:cNvPr id="12" name="図 11"/>
          <p:cNvPicPr>
            <a:picLocks noChangeAspect="1"/>
          </p:cNvPicPr>
          <p:nvPr/>
        </p:nvPicPr>
        <p:blipFill>
          <a:blip r:embed="rId4"/>
          <a:stretch>
            <a:fillRect/>
          </a:stretch>
        </p:blipFill>
        <p:spPr>
          <a:xfrm>
            <a:off x="5540630" y="3087836"/>
            <a:ext cx="1244572" cy="1200552"/>
          </a:xfrm>
          <a:prstGeom prst="rect">
            <a:avLst/>
          </a:prstGeom>
        </p:spPr>
      </p:pic>
      <p:sp>
        <p:nvSpPr>
          <p:cNvPr id="13" name="等号 12"/>
          <p:cNvSpPr/>
          <p:nvPr/>
        </p:nvSpPr>
        <p:spPr>
          <a:xfrm>
            <a:off x="4950432" y="3415469"/>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角丸四角形 19"/>
          <p:cNvSpPr/>
          <p:nvPr/>
        </p:nvSpPr>
        <p:spPr>
          <a:xfrm>
            <a:off x="3799058" y="5016389"/>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5"/>
          <a:stretch>
            <a:fillRect/>
          </a:stretch>
        </p:blipFill>
        <p:spPr>
          <a:xfrm>
            <a:off x="3799058" y="4966156"/>
            <a:ext cx="1263429" cy="1218742"/>
          </a:xfrm>
          <a:prstGeom prst="rect">
            <a:avLst/>
          </a:prstGeom>
        </p:spPr>
      </p:pic>
      <p:sp>
        <p:nvSpPr>
          <p:cNvPr id="16" name="等号 15"/>
          <p:cNvSpPr/>
          <p:nvPr/>
        </p:nvSpPr>
        <p:spPr>
          <a:xfrm>
            <a:off x="4931506" y="531553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7" name="図 16"/>
          <p:cNvPicPr>
            <a:picLocks noChangeAspect="1"/>
          </p:cNvPicPr>
          <p:nvPr/>
        </p:nvPicPr>
        <p:blipFill>
          <a:blip r:embed="rId6"/>
          <a:stretch>
            <a:fillRect/>
          </a:stretch>
        </p:blipFill>
        <p:spPr>
          <a:xfrm>
            <a:off x="5543678" y="4999367"/>
            <a:ext cx="1225048" cy="1185531"/>
          </a:xfrm>
          <a:prstGeom prst="rect">
            <a:avLst/>
          </a:prstGeom>
        </p:spPr>
      </p:pic>
      <p:sp>
        <p:nvSpPr>
          <p:cNvPr id="21" name="下矢印 20"/>
          <p:cNvSpPr/>
          <p:nvPr/>
        </p:nvSpPr>
        <p:spPr>
          <a:xfrm>
            <a:off x="3996851" y="4329961"/>
            <a:ext cx="2667435" cy="651126"/>
          </a:xfrm>
          <a:prstGeom prst="downArrow">
            <a:avLst/>
          </a:prstGeom>
          <a:solidFill>
            <a:schemeClr val="accent2">
              <a:lumMod val="75000"/>
            </a:schemeClr>
          </a:solidFill>
          <a:ln>
            <a:solidFill>
              <a:schemeClr val="accent6">
                <a:lumMod val="75000"/>
              </a:schemeClr>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7451239" y="4987469"/>
            <a:ext cx="2958090" cy="1238119"/>
            <a:chOff x="6792356" y="3490400"/>
            <a:chExt cx="2958090" cy="1238119"/>
          </a:xfrm>
        </p:grpSpPr>
        <p:sp>
          <p:nvSpPr>
            <p:cNvPr id="22" name="角丸四角形 21"/>
            <p:cNvSpPr/>
            <p:nvPr/>
          </p:nvSpPr>
          <p:spPr>
            <a:xfrm>
              <a:off x="6792356" y="3534284"/>
              <a:ext cx="2958090" cy="1160520"/>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3"/>
            <a:stretch>
              <a:fillRect/>
            </a:stretch>
          </p:blipFill>
          <p:spPr>
            <a:xfrm>
              <a:off x="6792356" y="3490400"/>
              <a:ext cx="1283516" cy="1238119"/>
            </a:xfrm>
            <a:prstGeom prst="rect">
              <a:avLst/>
            </a:prstGeom>
          </p:spPr>
        </p:pic>
        <p:pic>
          <p:nvPicPr>
            <p:cNvPr id="24" name="図 23"/>
            <p:cNvPicPr>
              <a:picLocks noChangeAspect="1"/>
            </p:cNvPicPr>
            <p:nvPr/>
          </p:nvPicPr>
          <p:blipFill>
            <a:blip r:embed="rId4"/>
            <a:stretch>
              <a:fillRect/>
            </a:stretch>
          </p:blipFill>
          <p:spPr>
            <a:xfrm>
              <a:off x="8475256" y="3509183"/>
              <a:ext cx="1244572" cy="1200552"/>
            </a:xfrm>
            <a:prstGeom prst="rect">
              <a:avLst/>
            </a:prstGeom>
          </p:spPr>
        </p:pic>
        <p:sp>
          <p:nvSpPr>
            <p:cNvPr id="25" name="等号 24"/>
            <p:cNvSpPr/>
            <p:nvPr/>
          </p:nvSpPr>
          <p:spPr>
            <a:xfrm>
              <a:off x="7885058" y="382034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2" name="グループ化 31"/>
          <p:cNvGrpSpPr/>
          <p:nvPr/>
        </p:nvGrpSpPr>
        <p:grpSpPr>
          <a:xfrm>
            <a:off x="7435527" y="3054715"/>
            <a:ext cx="3035946" cy="1218742"/>
            <a:chOff x="6750160" y="5090937"/>
            <a:chExt cx="3035946" cy="1218742"/>
          </a:xfrm>
        </p:grpSpPr>
        <p:sp>
          <p:nvSpPr>
            <p:cNvPr id="26" name="角丸四角形 25"/>
            <p:cNvSpPr/>
            <p:nvPr/>
          </p:nvSpPr>
          <p:spPr>
            <a:xfrm>
              <a:off x="6750160" y="5141170"/>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p:cNvPicPr>
              <a:picLocks noChangeAspect="1"/>
            </p:cNvPicPr>
            <p:nvPr/>
          </p:nvPicPr>
          <p:blipFill>
            <a:blip r:embed="rId5"/>
            <a:stretch>
              <a:fillRect/>
            </a:stretch>
          </p:blipFill>
          <p:spPr>
            <a:xfrm>
              <a:off x="6750160" y="5090937"/>
              <a:ext cx="1263429" cy="1218742"/>
            </a:xfrm>
            <a:prstGeom prst="rect">
              <a:avLst/>
            </a:prstGeom>
          </p:spPr>
        </p:pic>
        <p:sp>
          <p:nvSpPr>
            <p:cNvPr id="28" name="等号 27"/>
            <p:cNvSpPr/>
            <p:nvPr/>
          </p:nvSpPr>
          <p:spPr>
            <a:xfrm>
              <a:off x="7866132" y="5432073"/>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0" name="下矢印 29"/>
          <p:cNvSpPr/>
          <p:nvPr/>
        </p:nvSpPr>
        <p:spPr>
          <a:xfrm>
            <a:off x="7582353" y="4321972"/>
            <a:ext cx="2667435" cy="631782"/>
          </a:xfrm>
          <a:prstGeom prst="downArrow">
            <a:avLst/>
          </a:prstGeom>
          <a:solidFill>
            <a:schemeClr val="accent2">
              <a:lumMod val="75000"/>
            </a:schemeClr>
          </a:solidFill>
          <a:ln>
            <a:solidFill>
              <a:schemeClr val="accent6">
                <a:lumMod val="75000"/>
              </a:schemeClr>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8461557" y="4416614"/>
            <a:ext cx="952107" cy="369332"/>
          </a:xfrm>
          <a:prstGeom prst="rect">
            <a:avLst/>
          </a:prstGeom>
          <a:noFill/>
        </p:spPr>
        <p:txBody>
          <a:bodyPr wrap="square" rtlCol="0">
            <a:spAutoFit/>
          </a:bodyPr>
          <a:lstStyle/>
          <a:p>
            <a:pPr algn="ctr"/>
            <a:r>
              <a:rPr kumimoji="1" lang="ja-JP" altLang="en-US" dirty="0" smtClean="0">
                <a:solidFill>
                  <a:schemeClr val="bg1"/>
                </a:solidFill>
                <a:latin typeface="UD デジタル 教科書体 N-B" panose="02020700000000000000" pitchFamily="17" charset="-128"/>
                <a:ea typeface="UD デジタル 教科書体 N-B" panose="02020700000000000000" pitchFamily="17" charset="-128"/>
              </a:rPr>
              <a:t>変換</a:t>
            </a:r>
            <a:endParaRPr kumimoji="1" lang="ja-JP" altLang="en-US" dirty="0">
              <a:solidFill>
                <a:schemeClr val="bg1"/>
              </a:solidFill>
              <a:latin typeface="UD デジタル 教科書体 N-B" panose="02020700000000000000" pitchFamily="17" charset="-128"/>
              <a:ea typeface="UD デジタル 教科書体 N-B" panose="02020700000000000000" pitchFamily="17" charset="-128"/>
            </a:endParaRPr>
          </a:p>
        </p:txBody>
      </p:sp>
      <p:sp>
        <p:nvSpPr>
          <p:cNvPr id="40" name="テキスト ボックス 39"/>
          <p:cNvSpPr txBox="1"/>
          <p:nvPr/>
        </p:nvSpPr>
        <p:spPr>
          <a:xfrm>
            <a:off x="4849122" y="4424023"/>
            <a:ext cx="952107" cy="369332"/>
          </a:xfrm>
          <a:prstGeom prst="rect">
            <a:avLst/>
          </a:prstGeom>
          <a:noFill/>
        </p:spPr>
        <p:txBody>
          <a:bodyPr wrap="square" rtlCol="0">
            <a:spAutoFit/>
          </a:bodyPr>
          <a:lstStyle/>
          <a:p>
            <a:pPr algn="ctr"/>
            <a:r>
              <a:rPr kumimoji="1" lang="ja-JP" altLang="en-US" dirty="0" smtClean="0">
                <a:solidFill>
                  <a:schemeClr val="bg1"/>
                </a:solidFill>
                <a:latin typeface="UD デジタル 教科書体 N-B" panose="02020700000000000000" pitchFamily="17" charset="-128"/>
                <a:ea typeface="UD デジタル 教科書体 N-B" panose="02020700000000000000" pitchFamily="17" charset="-128"/>
              </a:rPr>
              <a:t>変換</a:t>
            </a:r>
            <a:endParaRPr kumimoji="1" lang="ja-JP" altLang="en-US" dirty="0">
              <a:solidFill>
                <a:schemeClr val="bg1"/>
              </a:solidFill>
              <a:latin typeface="UD デジタル 教科書体 N-B" panose="02020700000000000000" pitchFamily="17" charset="-128"/>
              <a:ea typeface="UD デジタル 教科書体 N-B" panose="02020700000000000000" pitchFamily="17" charset="-128"/>
            </a:endParaRPr>
          </a:p>
        </p:txBody>
      </p:sp>
      <p:pic>
        <p:nvPicPr>
          <p:cNvPr id="29" name="図 28"/>
          <p:cNvPicPr>
            <a:picLocks noChangeAspect="1"/>
          </p:cNvPicPr>
          <p:nvPr/>
        </p:nvPicPr>
        <p:blipFill>
          <a:blip r:embed="rId6"/>
          <a:stretch>
            <a:fillRect/>
          </a:stretch>
        </p:blipFill>
        <p:spPr>
          <a:xfrm>
            <a:off x="9263526" y="3081358"/>
            <a:ext cx="1225048" cy="1185531"/>
          </a:xfrm>
          <a:prstGeom prst="rect">
            <a:avLst/>
          </a:prstGeom>
        </p:spPr>
      </p:pic>
    </p:spTree>
    <p:extLst>
      <p:ext uri="{BB962C8B-B14F-4D97-AF65-F5344CB8AC3E}">
        <p14:creationId xmlns:p14="http://schemas.microsoft.com/office/powerpoint/2010/main" val="27780907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957710756"/>
              </p:ext>
            </p:extLst>
          </p:nvPr>
        </p:nvGraphicFramePr>
        <p:xfrm>
          <a:off x="2100649" y="817329"/>
          <a:ext cx="9218139" cy="4150360"/>
        </p:xfrm>
        <a:graphic>
          <a:graphicData uri="http://schemas.openxmlformats.org/drawingml/2006/table">
            <a:tbl>
              <a:tblPr firstRow="1" bandRow="1">
                <a:tableStyleId>{74C1A8A3-306A-4EB7-A6B1-4F7E0EB9C5D6}</a:tableStyleId>
              </a:tblPr>
              <a:tblGrid>
                <a:gridCol w="1277021">
                  <a:extLst>
                    <a:ext uri="{9D8B030D-6E8A-4147-A177-3AD203B41FA5}">
                      <a16:colId xmlns:a16="http://schemas.microsoft.com/office/drawing/2014/main" val="2378182920"/>
                    </a:ext>
                  </a:extLst>
                </a:gridCol>
                <a:gridCol w="3739822">
                  <a:extLst>
                    <a:ext uri="{9D8B030D-6E8A-4147-A177-3AD203B41FA5}">
                      <a16:colId xmlns:a16="http://schemas.microsoft.com/office/drawing/2014/main" val="1783043535"/>
                    </a:ext>
                  </a:extLst>
                </a:gridCol>
                <a:gridCol w="4201296">
                  <a:extLst>
                    <a:ext uri="{9D8B030D-6E8A-4147-A177-3AD203B41FA5}">
                      <a16:colId xmlns:a16="http://schemas.microsoft.com/office/drawing/2014/main" val="2254647569"/>
                    </a:ext>
                  </a:extLst>
                </a:gridCol>
              </a:tblGrid>
              <a:tr h="0">
                <a:tc>
                  <a:txBody>
                    <a:bodyPr/>
                    <a:lstStyle/>
                    <a:p>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gridSpan="2">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一塩基編集</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hMerge="1">
                  <a:txBody>
                    <a:bodyPr/>
                    <a:lstStyle/>
                    <a:p>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531773029"/>
                  </a:ext>
                </a:extLst>
              </a:tr>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latin typeface="Cooper Black" panose="0208090404030B020404" pitchFamily="18" charset="0"/>
                          <a:ea typeface="UD デジタル 教科書体 NK-B" panose="02020700000000000000" pitchFamily="18" charset="-128"/>
                        </a:rPr>
                        <a:t>                      Base</a:t>
                      </a:r>
                      <a:r>
                        <a:rPr kumimoji="1" lang="ja-JP" altLang="en-US" sz="2400" dirty="0" smtClean="0">
                          <a:latin typeface="Cooper Black" panose="0208090404030B020404" pitchFamily="18" charset="0"/>
                          <a:ea typeface="UD デジタル 教科書体 NK-B" panose="02020700000000000000" pitchFamily="18" charset="-128"/>
                        </a:rPr>
                        <a:t> </a:t>
                      </a:r>
                      <a:r>
                        <a:rPr kumimoji="1" lang="en-US" altLang="ja-JP" sz="2400" dirty="0" smtClean="0">
                          <a:latin typeface="Cooper Black" panose="0208090404030B020404" pitchFamily="18" charset="0"/>
                          <a:ea typeface="UD デジタル 教科書体 NK-B" panose="02020700000000000000" pitchFamily="18" charset="-128"/>
                        </a:rPr>
                        <a:t>Editor Architecture</a:t>
                      </a:r>
                      <a:endParaRPr kumimoji="1" lang="ja-JP" altLang="en-US" sz="2400" dirty="0">
                        <a:latin typeface="Cooper Black" panose="0208090404030B020404" pitchFamily="18" charset="0"/>
                        <a:ea typeface="UD デジタル 教科書体 NK-B" panose="02020700000000000000" pitchFamily="18" charset="-128"/>
                      </a:endParaRPr>
                    </a:p>
                  </a:txBody>
                  <a:tcPr anchor="ctr"/>
                </a:tc>
                <a:tc hMerge="1">
                  <a:txBody>
                    <a:bodyPr/>
                    <a:lstStyle/>
                    <a:p>
                      <a:endParaRPr kumimoji="1" lang="ja-JP" altLang="en-US"/>
                    </a:p>
                  </a:txBody>
                  <a:tcPr/>
                </a:tc>
                <a:tc hMerge="1">
                  <a:txBody>
                    <a:bodyPr/>
                    <a:lstStyle/>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3576658175"/>
                  </a:ext>
                </a:extLst>
              </a:tr>
              <a:tr h="370840">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名称</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アデニン・ベース・エディタ</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r>
                        <a:rPr kumimoji="1" lang="en-US" altLang="ja-JP" dirty="0" smtClean="0">
                          <a:latin typeface="UD デジタル 教科書体 NK-B" panose="02020700000000000000" pitchFamily="18" charset="-128"/>
                          <a:ea typeface="UD デジタル 教科書体 NK-B" panose="02020700000000000000" pitchFamily="18" charset="-128"/>
                        </a:rPr>
                        <a:t>Adenine Base Editor</a:t>
                      </a:r>
                      <a:r>
                        <a:rPr kumimoji="1" lang="ja-JP" altLang="en-US" dirty="0" smtClean="0">
                          <a:latin typeface="UD デジタル 教科書体 NK-B" panose="02020700000000000000" pitchFamily="18" charset="-128"/>
                          <a:ea typeface="UD デジタル 教科書体 NK-B" panose="02020700000000000000" pitchFamily="18" charset="-128"/>
                        </a:rPr>
                        <a:t>（</a:t>
                      </a:r>
                      <a:r>
                        <a:rPr kumimoji="1" lang="en-US" altLang="ja-JP" dirty="0" smtClean="0">
                          <a:latin typeface="UD デジタル 教科書体 NK-B" panose="02020700000000000000" pitchFamily="18" charset="-128"/>
                          <a:ea typeface="UD デジタル 教科書体 NK-B" panose="02020700000000000000" pitchFamily="18" charset="-128"/>
                        </a:rPr>
                        <a:t>ABE</a:t>
                      </a:r>
                      <a:r>
                        <a:rPr kumimoji="1" lang="ja-JP" altLang="en-US" dirty="0" smtClean="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シトシン・ベース・エディタ</a:t>
                      </a:r>
                      <a:endParaRPr kumimoji="1" lang="en-US" altLang="ja-JP" sz="2000" dirty="0" smtClean="0">
                        <a:latin typeface="UD デジタル 教科書体 NK-B" panose="02020700000000000000" pitchFamily="18" charset="-128"/>
                        <a:ea typeface="UD デジタル 教科書体 NK-B" panose="02020700000000000000" pitchFamily="18" charset="-128"/>
                      </a:endParaRPr>
                    </a:p>
                    <a:p>
                      <a:pPr algn="ctr"/>
                      <a:r>
                        <a:rPr kumimoji="1" lang="en-US" altLang="ja-JP" dirty="0" smtClean="0">
                          <a:latin typeface="UD デジタル 教科書体 NK-B" panose="02020700000000000000" pitchFamily="18" charset="-128"/>
                          <a:ea typeface="UD デジタル 教科書体 NK-B" panose="02020700000000000000" pitchFamily="18" charset="-128"/>
                        </a:rPr>
                        <a:t>Cytosine </a:t>
                      </a:r>
                      <a:r>
                        <a:rPr kumimoji="1" lang="en-US" altLang="ja-JP" dirty="0" err="1" smtClean="0">
                          <a:latin typeface="UD デジタル 教科書体 NK-B" panose="02020700000000000000" pitchFamily="18" charset="-128"/>
                          <a:ea typeface="UD デジタル 教科書体 NK-B" panose="02020700000000000000" pitchFamily="18" charset="-128"/>
                        </a:rPr>
                        <a:t>BaseEditor</a:t>
                      </a:r>
                      <a:r>
                        <a:rPr kumimoji="1" lang="ja-JP" altLang="en-US" dirty="0" smtClean="0">
                          <a:latin typeface="UD デジタル 教科書体 NK-B" panose="02020700000000000000" pitchFamily="18" charset="-128"/>
                          <a:ea typeface="UD デジタル 教科書体 NK-B" panose="02020700000000000000" pitchFamily="18" charset="-128"/>
                        </a:rPr>
                        <a:t>（</a:t>
                      </a:r>
                      <a:r>
                        <a:rPr kumimoji="1" lang="en-US" altLang="ja-JP" dirty="0" smtClean="0">
                          <a:latin typeface="UD デジタル 教科書体 NK-B" panose="02020700000000000000" pitchFamily="18" charset="-128"/>
                          <a:ea typeface="UD デジタル 教科書体 NK-B" panose="02020700000000000000" pitchFamily="18" charset="-128"/>
                        </a:rPr>
                        <a:t>CBE</a:t>
                      </a:r>
                      <a:r>
                        <a:rPr kumimoji="1" lang="ja-JP" altLang="en-US" dirty="0" smtClean="0">
                          <a:latin typeface="UD デジタル 教科書体 NK-B" panose="02020700000000000000" pitchFamily="18" charset="-128"/>
                          <a:ea typeface="UD デジタル 教科書体 NK-B" panose="02020700000000000000" pitchFamily="18" charset="-128"/>
                        </a:rPr>
                        <a:t>）</a:t>
                      </a:r>
                      <a:r>
                        <a:rPr kumimoji="1" lang="en-US" altLang="ja-JP" dirty="0" smtClean="0">
                          <a:latin typeface="UD デジタル 教科書体 NK-B" panose="02020700000000000000" pitchFamily="18" charset="-128"/>
                          <a:ea typeface="UD デジタル 教科書体 NK-B" panose="02020700000000000000" pitchFamily="18" charset="-128"/>
                        </a:rPr>
                        <a:t> </a:t>
                      </a:r>
                    </a:p>
                    <a:p>
                      <a:pPr algn="ctr"/>
                      <a:r>
                        <a:rPr kumimoji="1" lang="en-US" altLang="ja-JP" dirty="0" smtClean="0">
                          <a:latin typeface="UD デジタル 教科書体 NK-B" panose="02020700000000000000" pitchFamily="18" charset="-128"/>
                          <a:ea typeface="UD デジタル 教科書体 NK-B" panose="02020700000000000000" pitchFamily="18" charset="-128"/>
                        </a:rPr>
                        <a:t>Target</a:t>
                      </a:r>
                      <a:r>
                        <a:rPr kumimoji="1" lang="ja-JP" altLang="en-US" dirty="0" smtClean="0">
                          <a:latin typeface="UD デジタル 教科書体 NK-B" panose="02020700000000000000" pitchFamily="18" charset="-128"/>
                          <a:ea typeface="UD デジタル 教科書体 NK-B" panose="02020700000000000000" pitchFamily="18" charset="-128"/>
                        </a:rPr>
                        <a:t>－</a:t>
                      </a:r>
                      <a:r>
                        <a:rPr kumimoji="1" lang="en-US" altLang="ja-JP" dirty="0" smtClean="0">
                          <a:latin typeface="UD デジタル 教科書体 NK-B" panose="02020700000000000000" pitchFamily="18" charset="-128"/>
                          <a:ea typeface="UD デジタル 教科書体 NK-B" panose="02020700000000000000" pitchFamily="18" charset="-128"/>
                        </a:rPr>
                        <a:t>AID</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099191725"/>
                  </a:ext>
                </a:extLst>
              </a:tr>
              <a:tr h="370840">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酵素</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アデノシン・デアミナーゼ</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シチジン・デアミナ</a:t>
                      </a:r>
                      <a:r>
                        <a:rPr kumimoji="1" lang="en-US" altLang="ja-JP" dirty="0" smtClean="0">
                          <a:latin typeface="UD デジタル 教科書体 NK-B" panose="02020700000000000000" pitchFamily="18" charset="-128"/>
                          <a:ea typeface="UD デジタル 教科書体 NK-B" panose="02020700000000000000" pitchFamily="18" charset="-128"/>
                        </a:rPr>
                        <a:t>―</a:t>
                      </a:r>
                      <a:r>
                        <a:rPr kumimoji="1" lang="ja-JP" altLang="en-US" dirty="0" smtClean="0">
                          <a:latin typeface="UD デジタル 教科書体 NK-B" panose="02020700000000000000" pitchFamily="18" charset="-128"/>
                          <a:ea typeface="UD デジタル 教科書体 NK-B" panose="02020700000000000000" pitchFamily="18" charset="-128"/>
                        </a:rPr>
                        <a:t>ゼ</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546099859"/>
                  </a:ext>
                </a:extLst>
              </a:tr>
              <a:tr h="370840">
                <a:tc>
                  <a:txBody>
                    <a:bodyPr/>
                    <a:lstStyle/>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r>
                        <a:rPr kumimoji="1" lang="ja-JP" altLang="en-US" dirty="0" smtClean="0">
                          <a:latin typeface="UD デジタル 教科書体 NK-B" panose="02020700000000000000" pitchFamily="18" charset="-128"/>
                          <a:ea typeface="UD デジタル 教科書体 NK-B" panose="02020700000000000000" pitchFamily="18" charset="-128"/>
                        </a:rPr>
                        <a:t>変換</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endParaRPr kumimoji="1" lang="ja-JP" altLang="en-US" dirty="0"/>
                    </a:p>
                  </a:txBody>
                  <a:tcPr/>
                </a:tc>
                <a:tc>
                  <a:txBody>
                    <a:bodyPr/>
                    <a:lstStyle/>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510958926"/>
                  </a:ext>
                </a:extLst>
              </a:tr>
            </a:tbl>
          </a:graphicData>
        </a:graphic>
      </p:graphicFrame>
      <p:sp>
        <p:nvSpPr>
          <p:cNvPr id="33" name="角丸四角形 32"/>
          <p:cNvSpPr/>
          <p:nvPr/>
        </p:nvSpPr>
        <p:spPr>
          <a:xfrm>
            <a:off x="3548458" y="3133936"/>
            <a:ext cx="3421279" cy="1631455"/>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3484321" y="3168826"/>
            <a:ext cx="1517812" cy="1464128"/>
          </a:xfrm>
          <a:prstGeom prst="rect">
            <a:avLst/>
          </a:prstGeom>
        </p:spPr>
      </p:pic>
      <p:pic>
        <p:nvPicPr>
          <p:cNvPr id="15" name="図 14"/>
          <p:cNvPicPr>
            <a:picLocks noChangeAspect="1"/>
          </p:cNvPicPr>
          <p:nvPr/>
        </p:nvPicPr>
        <p:blipFill>
          <a:blip r:embed="rId4"/>
          <a:stretch>
            <a:fillRect/>
          </a:stretch>
        </p:blipFill>
        <p:spPr>
          <a:xfrm>
            <a:off x="5531267" y="3208044"/>
            <a:ext cx="1477156" cy="1424910"/>
          </a:xfrm>
          <a:prstGeom prst="rect">
            <a:avLst/>
          </a:prstGeom>
        </p:spPr>
      </p:pic>
      <p:sp>
        <p:nvSpPr>
          <p:cNvPr id="34" name="角丸四角形 33"/>
          <p:cNvSpPr/>
          <p:nvPr/>
        </p:nvSpPr>
        <p:spPr>
          <a:xfrm>
            <a:off x="7469673" y="3133936"/>
            <a:ext cx="3421279" cy="1631455"/>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5"/>
          <a:stretch>
            <a:fillRect/>
          </a:stretch>
        </p:blipFill>
        <p:spPr>
          <a:xfrm>
            <a:off x="7430987" y="3229009"/>
            <a:ext cx="1427195" cy="1381158"/>
          </a:xfrm>
          <a:prstGeom prst="rect">
            <a:avLst/>
          </a:prstGeom>
        </p:spPr>
      </p:pic>
      <p:sp>
        <p:nvSpPr>
          <p:cNvPr id="3" name="右矢印 2"/>
          <p:cNvSpPr/>
          <p:nvPr/>
        </p:nvSpPr>
        <p:spPr>
          <a:xfrm>
            <a:off x="8752248" y="3321941"/>
            <a:ext cx="771896" cy="130939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変換</a:t>
            </a:r>
            <a:endParaRPr kumimoji="1" lang="ja-JP" altLang="en-US"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38" name="右矢印 37"/>
          <p:cNvSpPr/>
          <p:nvPr/>
        </p:nvSpPr>
        <p:spPr>
          <a:xfrm>
            <a:off x="4849136" y="3294968"/>
            <a:ext cx="771896" cy="130939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変換</a:t>
            </a:r>
            <a:endParaRPr kumimoji="1" lang="ja-JP" altLang="en-US" dirty="0">
              <a:solidFill>
                <a:schemeClr val="tx1"/>
              </a:solidFill>
              <a:latin typeface="UD デジタル 教科書体 NK-B" panose="02020700000000000000" pitchFamily="18" charset="-128"/>
              <a:ea typeface="UD デジタル 教科書体 NK-B" panose="02020700000000000000" pitchFamily="18" charset="-128"/>
            </a:endParaRPr>
          </a:p>
        </p:txBody>
      </p:sp>
      <p:pic>
        <p:nvPicPr>
          <p:cNvPr id="8" name="図 7"/>
          <p:cNvPicPr>
            <a:picLocks noChangeAspect="1"/>
          </p:cNvPicPr>
          <p:nvPr/>
        </p:nvPicPr>
        <p:blipFill>
          <a:blip r:embed="rId6"/>
          <a:stretch>
            <a:fillRect/>
          </a:stretch>
        </p:blipFill>
        <p:spPr>
          <a:xfrm>
            <a:off x="9432352" y="3229009"/>
            <a:ext cx="1458600" cy="1407010"/>
          </a:xfrm>
          <a:prstGeom prst="rect">
            <a:avLst/>
          </a:prstGeom>
        </p:spPr>
      </p:pic>
    </p:spTree>
    <p:extLst>
      <p:ext uri="{BB962C8B-B14F-4D97-AF65-F5344CB8AC3E}">
        <p14:creationId xmlns:p14="http://schemas.microsoft.com/office/powerpoint/2010/main" val="32777146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2520953447"/>
              </p:ext>
            </p:extLst>
          </p:nvPr>
        </p:nvGraphicFramePr>
        <p:xfrm>
          <a:off x="1375176" y="256783"/>
          <a:ext cx="9634151" cy="6390624"/>
        </p:xfrm>
        <a:graphic>
          <a:graphicData uri="http://schemas.openxmlformats.org/drawingml/2006/table">
            <a:tbl>
              <a:tblPr firstRow="1" bandRow="1">
                <a:tableStyleId>{74C1A8A3-306A-4EB7-A6B1-4F7E0EB9C5D6}</a:tableStyleId>
              </a:tblPr>
              <a:tblGrid>
                <a:gridCol w="1334653">
                  <a:extLst>
                    <a:ext uri="{9D8B030D-6E8A-4147-A177-3AD203B41FA5}">
                      <a16:colId xmlns:a16="http://schemas.microsoft.com/office/drawing/2014/main" val="2378182920"/>
                    </a:ext>
                  </a:extLst>
                </a:gridCol>
                <a:gridCol w="8299498">
                  <a:extLst>
                    <a:ext uri="{9D8B030D-6E8A-4147-A177-3AD203B41FA5}">
                      <a16:colId xmlns:a16="http://schemas.microsoft.com/office/drawing/2014/main" val="1783043535"/>
                    </a:ext>
                  </a:extLst>
                </a:gridCol>
              </a:tblGrid>
              <a:tr h="379636">
                <a:tc>
                  <a:txBody>
                    <a:bodyPr/>
                    <a:lstStyle/>
                    <a:p>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ミトコンドリア</a:t>
                      </a:r>
                      <a:r>
                        <a:rPr kumimoji="1" lang="en-US" altLang="ja-JP" sz="2000" dirty="0" smtClean="0">
                          <a:latin typeface="UD デジタル 教科書体 NK-B" panose="02020700000000000000" pitchFamily="18" charset="-128"/>
                          <a:ea typeface="UD デジタル 教科書体 NK-B" panose="02020700000000000000" pitchFamily="18" charset="-128"/>
                        </a:rPr>
                        <a:t>DNA</a:t>
                      </a:r>
                      <a:r>
                        <a:rPr kumimoji="1" lang="ja-JP" altLang="en-US" sz="2000" dirty="0" smtClean="0">
                          <a:latin typeface="UD デジタル 教科書体 NK-B" panose="02020700000000000000" pitchFamily="18" charset="-128"/>
                          <a:ea typeface="UD デジタル 教科書体 NK-B" panose="02020700000000000000" pitchFamily="18" charset="-128"/>
                        </a:rPr>
                        <a:t>編集</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531773029"/>
                  </a:ext>
                </a:extLst>
              </a:tr>
              <a:tr h="642462">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名称</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000" dirty="0" err="1" smtClean="0">
                          <a:latin typeface="UD デジタル 教科書体 NK-B" panose="02020700000000000000" pitchFamily="18" charset="-128"/>
                          <a:ea typeface="UD デジタル 教科書体 NK-B" panose="02020700000000000000" pitchFamily="18" charset="-128"/>
                        </a:rPr>
                        <a:t>DdCBE</a:t>
                      </a:r>
                      <a:r>
                        <a:rPr kumimoji="1" lang="ja-JP" altLang="en-US" sz="2000" dirty="0" smtClean="0">
                          <a:latin typeface="UD デジタル 教科書体 NK-B" panose="02020700000000000000" pitchFamily="18" charset="-128"/>
                          <a:ea typeface="UD デジタル 教科書体 NK-B" panose="02020700000000000000" pitchFamily="18" charset="-128"/>
                        </a:rPr>
                        <a:t>派生シトシン・ベース編集ツール</a:t>
                      </a:r>
                      <a:endParaRPr kumimoji="1" lang="en-US" altLang="ja-JP" sz="2000" dirty="0" smtClean="0">
                        <a:latin typeface="UD デジタル 教科書体 NK-B" panose="02020700000000000000" pitchFamily="18" charset="-128"/>
                        <a:ea typeface="UD デジタル 教科書体 NK-B" panose="02020700000000000000" pitchFamily="18" charset="-128"/>
                      </a:endParaRPr>
                    </a:p>
                    <a:p>
                      <a:pPr algn="ctr"/>
                      <a:r>
                        <a:rPr kumimoji="1" lang="ja-JP" altLang="en-US" sz="18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a:t>
                      </a:r>
                      <a:r>
                        <a:rPr kumimoji="1" lang="en-US" altLang="ja-JP" sz="1800" b="0" i="0" kern="1200" dirty="0" err="1"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DddA</a:t>
                      </a:r>
                      <a:r>
                        <a:rPr kumimoji="1" lang="en-US" altLang="ja-JP" sz="18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-derived cytosine base editors</a:t>
                      </a:r>
                      <a:r>
                        <a:rPr kumimoji="1" lang="ja-JP" altLang="en-US" sz="18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099191725"/>
                  </a:ext>
                </a:extLst>
              </a:tr>
              <a:tr h="1138909">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概要</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UD デジタル 教科書体 NK-B" panose="02020700000000000000" pitchFamily="18" charset="-128"/>
                          <a:ea typeface="UD デジタル 教科書体 NK-B" panose="02020700000000000000" pitchFamily="18" charset="-128"/>
                        </a:rPr>
                        <a:t>ミトコンドリア</a:t>
                      </a:r>
                      <a:r>
                        <a:rPr kumimoji="1" lang="en-US" altLang="ja-JP" dirty="0" smtClean="0">
                          <a:latin typeface="UD デジタル 教科書体 NK-B" panose="02020700000000000000" pitchFamily="18" charset="-128"/>
                          <a:ea typeface="UD デジタル 教科書体 NK-B" panose="02020700000000000000" pitchFamily="18" charset="-128"/>
                        </a:rPr>
                        <a:t>DNA</a:t>
                      </a:r>
                      <a:r>
                        <a:rPr kumimoji="1" lang="ja-JP" altLang="en-US" dirty="0" err="1" smtClean="0">
                          <a:latin typeface="UD デジタル 教科書体 NK-B" panose="02020700000000000000" pitchFamily="18" charset="-128"/>
                          <a:ea typeface="UD デジタル 教科書体 NK-B" panose="02020700000000000000" pitchFamily="18" charset="-128"/>
                        </a:rPr>
                        <a:t>の修</a:t>
                      </a:r>
                      <a:r>
                        <a:rPr kumimoji="1" lang="ja-JP" altLang="en-US" dirty="0" smtClean="0">
                          <a:latin typeface="UD デジタル 教科書体 NK-B" panose="02020700000000000000" pitchFamily="18" charset="-128"/>
                          <a:ea typeface="UD デジタル 教科書体 NK-B" panose="02020700000000000000" pitchFamily="18" charset="-128"/>
                        </a:rPr>
                        <a:t>復機構は、シトシン（</a:t>
                      </a:r>
                      <a:r>
                        <a:rPr kumimoji="1" lang="en-US" altLang="ja-JP" dirty="0" smtClean="0">
                          <a:latin typeface="UD デジタル 教科書体 NK-B" panose="02020700000000000000" pitchFamily="18" charset="-128"/>
                          <a:ea typeface="UD デジタル 教科書体 NK-B" panose="02020700000000000000" pitchFamily="18" charset="-128"/>
                        </a:rPr>
                        <a:t>C)</a:t>
                      </a:r>
                      <a:r>
                        <a:rPr kumimoji="1" lang="ja-JP" altLang="en-US" dirty="0" smtClean="0">
                          <a:latin typeface="UD デジタル 教科書体 NK-B" panose="02020700000000000000" pitchFamily="18" charset="-128"/>
                          <a:ea typeface="UD デジタル 教科書体 NK-B" panose="02020700000000000000" pitchFamily="18" charset="-128"/>
                        </a:rPr>
                        <a:t>がウラシル（</a:t>
                      </a:r>
                      <a:r>
                        <a:rPr kumimoji="1" lang="en-US" altLang="ja-JP" dirty="0" smtClean="0">
                          <a:latin typeface="UD デジタル 教科書体 NK-B" panose="02020700000000000000" pitchFamily="18" charset="-128"/>
                          <a:ea typeface="UD デジタル 教科書体 NK-B" panose="02020700000000000000" pitchFamily="18" charset="-128"/>
                        </a:rPr>
                        <a:t>U)</a:t>
                      </a:r>
                      <a:r>
                        <a:rPr kumimoji="1" lang="ja-JP" altLang="en-US" dirty="0" smtClean="0">
                          <a:latin typeface="UD デジタル 教科書体 NK-B" panose="02020700000000000000" pitchFamily="18" charset="-128"/>
                          <a:ea typeface="UD デジタル 教科書体 NK-B" panose="02020700000000000000" pitchFamily="18" charset="-128"/>
                        </a:rPr>
                        <a:t>に変わると</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UD デジタル 教科書体 NK-B" panose="02020700000000000000" pitchFamily="18" charset="-128"/>
                          <a:ea typeface="UD デジタル 教科書体 NK-B" panose="02020700000000000000" pitchFamily="18" charset="-128"/>
                        </a:rPr>
                        <a:t>「グアニン（</a:t>
                      </a:r>
                      <a:r>
                        <a:rPr kumimoji="1" lang="en-US" altLang="ja-JP" dirty="0" smtClean="0">
                          <a:latin typeface="UD デジタル 教科書体 NK-B" panose="02020700000000000000" pitchFamily="18" charset="-128"/>
                          <a:ea typeface="UD デジタル 教科書体 NK-B" panose="02020700000000000000" pitchFamily="18" charset="-128"/>
                        </a:rPr>
                        <a:t>G)</a:t>
                      </a:r>
                      <a:r>
                        <a:rPr kumimoji="1" lang="ja-JP" altLang="en-US" dirty="0" smtClean="0">
                          <a:latin typeface="UD デジタル 教科書体 NK-B" panose="02020700000000000000" pitchFamily="18" charset="-128"/>
                          <a:ea typeface="UD デジタル 教科書体 NK-B" panose="02020700000000000000" pitchFamily="18" charset="-128"/>
                        </a:rPr>
                        <a:t>＝シトシン（</a:t>
                      </a:r>
                      <a:r>
                        <a:rPr kumimoji="1" lang="en-US" altLang="ja-JP" dirty="0" smtClean="0">
                          <a:latin typeface="UD デジタル 教科書体 NK-B" panose="02020700000000000000" pitchFamily="18" charset="-128"/>
                          <a:ea typeface="UD デジタル 教科書体 NK-B" panose="02020700000000000000" pitchFamily="18" charset="-128"/>
                        </a:rPr>
                        <a:t>C)</a:t>
                      </a:r>
                      <a:r>
                        <a:rPr kumimoji="1" lang="ja-JP" altLang="en-US" dirty="0" smtClean="0">
                          <a:latin typeface="UD デジタル 教科書体 NK-B" panose="02020700000000000000" pitchFamily="18" charset="-128"/>
                          <a:ea typeface="UD デジタル 教科書体 NK-B" panose="02020700000000000000" pitchFamily="18" charset="-128"/>
                        </a:rPr>
                        <a:t>」の塩基対を</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UD デジタル 教科書体 NK-B" panose="02020700000000000000" pitchFamily="18" charset="-128"/>
                          <a:ea typeface="UD デジタル 教科書体 NK-B" panose="02020700000000000000" pitchFamily="18" charset="-128"/>
                        </a:rPr>
                        <a:t>「アデニン（</a:t>
                      </a:r>
                      <a:r>
                        <a:rPr kumimoji="1" lang="en-US" altLang="ja-JP" dirty="0" smtClean="0">
                          <a:latin typeface="UD デジタル 教科書体 NK-B" panose="02020700000000000000" pitchFamily="18" charset="-128"/>
                          <a:ea typeface="UD デジタル 教科書体 NK-B" panose="02020700000000000000" pitchFamily="18" charset="-128"/>
                        </a:rPr>
                        <a:t>A)=</a:t>
                      </a:r>
                      <a:r>
                        <a:rPr kumimoji="1" lang="ja-JP" altLang="en-US" dirty="0" smtClean="0">
                          <a:latin typeface="UD デジタル 教科書体 NK-B" panose="02020700000000000000" pitchFamily="18" charset="-128"/>
                          <a:ea typeface="UD デジタル 教科書体 NK-B" panose="02020700000000000000" pitchFamily="18" charset="-128"/>
                        </a:rPr>
                        <a:t>チミン（</a:t>
                      </a:r>
                      <a:r>
                        <a:rPr kumimoji="1" lang="en-US" altLang="ja-JP" dirty="0" smtClean="0">
                          <a:latin typeface="UD デジタル 教科書体 NK-B" panose="02020700000000000000" pitchFamily="18" charset="-128"/>
                          <a:ea typeface="UD デジタル 教科書体 NK-B" panose="02020700000000000000" pitchFamily="18" charset="-128"/>
                        </a:rPr>
                        <a:t>T</a:t>
                      </a:r>
                      <a:r>
                        <a:rPr kumimoji="1" lang="ja-JP" altLang="en-US" dirty="0" smtClean="0">
                          <a:latin typeface="UD デジタル 教科書体 NK-B" panose="02020700000000000000" pitchFamily="18" charset="-128"/>
                          <a:ea typeface="UD デジタル 教科書体 NK-B" panose="02020700000000000000" pitchFamily="18" charset="-128"/>
                        </a:rPr>
                        <a:t>）」の塩基対に修復する。</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a:t>
                      </a: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RNA</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の）塩基ウラシル（</a:t>
                      </a: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U</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）に対応する、</a:t>
                      </a: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DNA</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の塩基はチミン（</a:t>
                      </a: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T</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）であるため。</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546099859"/>
                  </a:ext>
                </a:extLst>
              </a:tr>
              <a:tr h="2284286">
                <a:tc>
                  <a:txBody>
                    <a:bodyPr/>
                    <a:lstStyle/>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r>
                        <a:rPr kumimoji="1" lang="ja-JP" altLang="en-US" dirty="0" smtClean="0">
                          <a:latin typeface="UD デジタル 教科書体 NK-B" panose="02020700000000000000" pitchFamily="18" charset="-128"/>
                          <a:ea typeface="UD デジタル 教科書体 NK-B" panose="02020700000000000000" pitchFamily="18" charset="-128"/>
                        </a:rPr>
                        <a:t>変換</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endParaRPr kumimoji="1" lang="ja-JP" altLang="en-US" dirty="0"/>
                    </a:p>
                  </a:txBody>
                  <a:tcPr/>
                </a:tc>
                <a:extLst>
                  <a:ext uri="{0D108BD9-81ED-4DB2-BD59-A6C34878D82A}">
                    <a16:rowId xmlns:a16="http://schemas.microsoft.com/office/drawing/2014/main" val="2510958926"/>
                  </a:ext>
                </a:extLst>
              </a:tr>
              <a:tr h="1850818">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結果</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endParaRPr kumimoji="1" lang="ja-JP" altLang="en-US" dirty="0"/>
                    </a:p>
                  </a:txBody>
                  <a:tcPr/>
                </a:tc>
                <a:extLst>
                  <a:ext uri="{0D108BD9-81ED-4DB2-BD59-A6C34878D82A}">
                    <a16:rowId xmlns:a16="http://schemas.microsoft.com/office/drawing/2014/main" val="1364751476"/>
                  </a:ext>
                </a:extLst>
              </a:tr>
            </a:tbl>
          </a:graphicData>
        </a:graphic>
      </p:graphicFrame>
      <p:sp>
        <p:nvSpPr>
          <p:cNvPr id="34" name="角丸四角形 33"/>
          <p:cNvSpPr/>
          <p:nvPr/>
        </p:nvSpPr>
        <p:spPr>
          <a:xfrm>
            <a:off x="3049920" y="2895251"/>
            <a:ext cx="3421279" cy="1631455"/>
          </a:xfrm>
          <a:prstGeom prst="roundRect">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3"/>
          <a:stretch>
            <a:fillRect/>
          </a:stretch>
        </p:blipFill>
        <p:spPr>
          <a:xfrm>
            <a:off x="3011234" y="3030429"/>
            <a:ext cx="1427195" cy="1381158"/>
          </a:xfrm>
          <a:prstGeom prst="rect">
            <a:avLst/>
          </a:prstGeom>
        </p:spPr>
      </p:pic>
      <p:sp>
        <p:nvSpPr>
          <p:cNvPr id="3" name="右矢印 2"/>
          <p:cNvSpPr/>
          <p:nvPr/>
        </p:nvSpPr>
        <p:spPr>
          <a:xfrm>
            <a:off x="4332495" y="3123361"/>
            <a:ext cx="771896" cy="130939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変換</a:t>
            </a:r>
            <a:endParaRPr kumimoji="1" lang="ja-JP" altLang="en-US" dirty="0">
              <a:solidFill>
                <a:schemeClr val="tx1"/>
              </a:solidFill>
              <a:latin typeface="UD デジタル 教科書体 NK-B" panose="02020700000000000000" pitchFamily="18" charset="-128"/>
              <a:ea typeface="UD デジタル 教科書体 NK-B" panose="02020700000000000000" pitchFamily="18" charset="-128"/>
            </a:endParaRPr>
          </a:p>
        </p:txBody>
      </p:sp>
      <p:pic>
        <p:nvPicPr>
          <p:cNvPr id="8" name="図 7"/>
          <p:cNvPicPr>
            <a:picLocks noChangeAspect="1"/>
          </p:cNvPicPr>
          <p:nvPr/>
        </p:nvPicPr>
        <p:blipFill>
          <a:blip r:embed="rId4"/>
          <a:stretch>
            <a:fillRect/>
          </a:stretch>
        </p:blipFill>
        <p:spPr>
          <a:xfrm>
            <a:off x="5012599" y="3030429"/>
            <a:ext cx="1458600" cy="1407010"/>
          </a:xfrm>
          <a:prstGeom prst="rect">
            <a:avLst/>
          </a:prstGeom>
        </p:spPr>
      </p:pic>
      <p:sp>
        <p:nvSpPr>
          <p:cNvPr id="12" name="角丸四角形 11"/>
          <p:cNvSpPr/>
          <p:nvPr/>
        </p:nvSpPr>
        <p:spPr>
          <a:xfrm>
            <a:off x="7282915" y="2940130"/>
            <a:ext cx="3348845" cy="1620837"/>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5"/>
          <a:stretch>
            <a:fillRect/>
          </a:stretch>
        </p:blipFill>
        <p:spPr>
          <a:xfrm>
            <a:off x="9113924" y="2992819"/>
            <a:ext cx="1477662" cy="1425398"/>
          </a:xfrm>
          <a:prstGeom prst="rect">
            <a:avLst/>
          </a:prstGeom>
        </p:spPr>
      </p:pic>
      <p:pic>
        <p:nvPicPr>
          <p:cNvPr id="11" name="図 10"/>
          <p:cNvPicPr>
            <a:picLocks noChangeAspect="1"/>
          </p:cNvPicPr>
          <p:nvPr/>
        </p:nvPicPr>
        <p:blipFill>
          <a:blip r:embed="rId6"/>
          <a:stretch>
            <a:fillRect/>
          </a:stretch>
        </p:blipFill>
        <p:spPr>
          <a:xfrm>
            <a:off x="7323352" y="2973454"/>
            <a:ext cx="1517812" cy="1464128"/>
          </a:xfrm>
          <a:prstGeom prst="rect">
            <a:avLst/>
          </a:prstGeom>
        </p:spPr>
      </p:pic>
      <p:sp>
        <p:nvSpPr>
          <p:cNvPr id="4" name="右矢印 3"/>
          <p:cNvSpPr/>
          <p:nvPr/>
        </p:nvSpPr>
        <p:spPr>
          <a:xfrm>
            <a:off x="6585282" y="2990324"/>
            <a:ext cx="585537" cy="15363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212013" y="5320653"/>
            <a:ext cx="1195136" cy="400110"/>
          </a:xfrm>
          <a:prstGeom prst="rect">
            <a:avLst/>
          </a:prstGeom>
          <a:noFill/>
        </p:spPr>
        <p:txBody>
          <a:bodyPr wrap="square" rtlCol="0">
            <a:spAutoFit/>
          </a:bodyPr>
          <a:lstStyle/>
          <a:p>
            <a:r>
              <a:rPr kumimoji="1" lang="ja-JP" altLang="en-US" sz="2000" b="1" dirty="0" smtClean="0">
                <a:solidFill>
                  <a:schemeClr val="bg1"/>
                </a:solidFill>
                <a:latin typeface="UD デジタル 教科書体 NK-B" panose="02020700000000000000" pitchFamily="18" charset="-128"/>
                <a:ea typeface="UD デジタル 教科書体 NK-B" panose="02020700000000000000" pitchFamily="18" charset="-128"/>
              </a:rPr>
              <a:t>塩基対</a:t>
            </a:r>
            <a:endParaRPr kumimoji="1" lang="ja-JP" altLang="en-US" sz="20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18" name="テキスト ボックス 17"/>
          <p:cNvSpPr txBox="1"/>
          <p:nvPr/>
        </p:nvSpPr>
        <p:spPr>
          <a:xfrm>
            <a:off x="3935751" y="2552576"/>
            <a:ext cx="1649616" cy="400110"/>
          </a:xfrm>
          <a:prstGeom prst="rect">
            <a:avLst/>
          </a:prstGeom>
          <a:noFill/>
        </p:spPr>
        <p:txBody>
          <a:bodyPr wrap="square" rtlCol="0">
            <a:spAutoFit/>
          </a:bodyPr>
          <a:lstStyle/>
          <a:p>
            <a:r>
              <a:rPr kumimoji="1" lang="ja-JP" altLang="en-US" sz="2000" b="1" dirty="0" smtClean="0">
                <a:latin typeface="UD デジタル 教科書体 NK-B" panose="02020700000000000000" pitchFamily="18" charset="-128"/>
                <a:ea typeface="UD デジタル 教科書体 NK-B" panose="02020700000000000000" pitchFamily="18" charset="-128"/>
              </a:rPr>
              <a:t>一塩基変換</a:t>
            </a:r>
            <a:endParaRPr kumimoji="1" lang="ja-JP" altLang="en-US" sz="2000" b="1" dirty="0">
              <a:latin typeface="UD デジタル 教科書体 NK-B" panose="02020700000000000000" pitchFamily="18" charset="-128"/>
              <a:ea typeface="UD デジタル 教科書体 NK-B" panose="02020700000000000000" pitchFamily="18" charset="-128"/>
            </a:endParaRPr>
          </a:p>
        </p:txBody>
      </p:sp>
      <p:sp>
        <p:nvSpPr>
          <p:cNvPr id="19" name="テキスト ボックス 18"/>
          <p:cNvSpPr txBox="1"/>
          <p:nvPr/>
        </p:nvSpPr>
        <p:spPr>
          <a:xfrm>
            <a:off x="8289116" y="2537953"/>
            <a:ext cx="1649616" cy="400110"/>
          </a:xfrm>
          <a:prstGeom prst="rect">
            <a:avLst/>
          </a:prstGeom>
          <a:noFill/>
        </p:spPr>
        <p:txBody>
          <a:bodyPr wrap="square" rtlCol="0">
            <a:spAutoFit/>
          </a:bodyPr>
          <a:lstStyle/>
          <a:p>
            <a:r>
              <a:rPr kumimoji="1" lang="ja-JP" altLang="en-US" sz="2000" b="1" dirty="0" smtClean="0">
                <a:latin typeface="UD デジタル 教科書体 NK-B" panose="02020700000000000000" pitchFamily="18" charset="-128"/>
                <a:ea typeface="UD デジタル 教科書体 NK-B" panose="02020700000000000000" pitchFamily="18" charset="-128"/>
              </a:rPr>
              <a:t>塩基対修復</a:t>
            </a:r>
            <a:endParaRPr kumimoji="1" lang="ja-JP" altLang="en-US" sz="2000" b="1" dirty="0">
              <a:latin typeface="UD デジタル 教科書体 NK-B" panose="02020700000000000000" pitchFamily="18" charset="-128"/>
              <a:ea typeface="UD デジタル 教科書体 NK-B" panose="02020700000000000000" pitchFamily="18" charset="-128"/>
            </a:endParaRPr>
          </a:p>
        </p:txBody>
      </p:sp>
      <p:sp>
        <p:nvSpPr>
          <p:cNvPr id="21" name="角丸四角形 20"/>
          <p:cNvSpPr/>
          <p:nvPr/>
        </p:nvSpPr>
        <p:spPr>
          <a:xfrm>
            <a:off x="7741843" y="5056210"/>
            <a:ext cx="2958090" cy="1334868"/>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6"/>
          <a:stretch>
            <a:fillRect/>
          </a:stretch>
        </p:blipFill>
        <p:spPr>
          <a:xfrm>
            <a:off x="7741843" y="5056210"/>
            <a:ext cx="1283516" cy="1238119"/>
          </a:xfrm>
          <a:prstGeom prst="rect">
            <a:avLst/>
          </a:prstGeom>
        </p:spPr>
      </p:pic>
      <p:pic>
        <p:nvPicPr>
          <p:cNvPr id="23" name="図 22"/>
          <p:cNvPicPr>
            <a:picLocks noChangeAspect="1"/>
          </p:cNvPicPr>
          <p:nvPr/>
        </p:nvPicPr>
        <p:blipFill>
          <a:blip r:embed="rId5"/>
          <a:stretch>
            <a:fillRect/>
          </a:stretch>
        </p:blipFill>
        <p:spPr>
          <a:xfrm>
            <a:off x="9424743" y="5074993"/>
            <a:ext cx="1244572" cy="1200552"/>
          </a:xfrm>
          <a:prstGeom prst="rect">
            <a:avLst/>
          </a:prstGeom>
        </p:spPr>
      </p:pic>
      <p:sp>
        <p:nvSpPr>
          <p:cNvPr id="24" name="等号 23"/>
          <p:cNvSpPr/>
          <p:nvPr/>
        </p:nvSpPr>
        <p:spPr>
          <a:xfrm>
            <a:off x="8831381" y="544748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角丸四角形 25"/>
          <p:cNvSpPr/>
          <p:nvPr/>
        </p:nvSpPr>
        <p:spPr>
          <a:xfrm>
            <a:off x="3052844" y="5103945"/>
            <a:ext cx="3035946" cy="1320189"/>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p:cNvPicPr>
            <a:picLocks noChangeAspect="1"/>
          </p:cNvPicPr>
          <p:nvPr/>
        </p:nvPicPr>
        <p:blipFill>
          <a:blip r:embed="rId7"/>
          <a:stretch>
            <a:fillRect/>
          </a:stretch>
        </p:blipFill>
        <p:spPr>
          <a:xfrm>
            <a:off x="3066178" y="5147029"/>
            <a:ext cx="1263429" cy="1218742"/>
          </a:xfrm>
          <a:prstGeom prst="rect">
            <a:avLst/>
          </a:prstGeom>
        </p:spPr>
      </p:pic>
      <p:sp>
        <p:nvSpPr>
          <p:cNvPr id="28" name="等号 27"/>
          <p:cNvSpPr/>
          <p:nvPr/>
        </p:nvSpPr>
        <p:spPr>
          <a:xfrm>
            <a:off x="4182150" y="5488165"/>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等号 31"/>
          <p:cNvSpPr/>
          <p:nvPr/>
        </p:nvSpPr>
        <p:spPr>
          <a:xfrm>
            <a:off x="8583874" y="3495501"/>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 name="図 30"/>
          <p:cNvPicPr>
            <a:picLocks noChangeAspect="1"/>
          </p:cNvPicPr>
          <p:nvPr/>
        </p:nvPicPr>
        <p:blipFill>
          <a:blip r:embed="rId3"/>
          <a:stretch>
            <a:fillRect/>
          </a:stretch>
        </p:blipFill>
        <p:spPr>
          <a:xfrm>
            <a:off x="4863742" y="5163634"/>
            <a:ext cx="1225048" cy="1185531"/>
          </a:xfrm>
          <a:prstGeom prst="rect">
            <a:avLst/>
          </a:prstGeom>
        </p:spPr>
      </p:pic>
      <p:sp>
        <p:nvSpPr>
          <p:cNvPr id="7" name="右矢印 6"/>
          <p:cNvSpPr/>
          <p:nvPr/>
        </p:nvSpPr>
        <p:spPr>
          <a:xfrm>
            <a:off x="6115325" y="5419206"/>
            <a:ext cx="1528738" cy="61783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sp>
        <p:nvSpPr>
          <p:cNvPr id="35" name="テキスト ボックス 34"/>
          <p:cNvSpPr txBox="1"/>
          <p:nvPr/>
        </p:nvSpPr>
        <p:spPr>
          <a:xfrm>
            <a:off x="6079856" y="5056210"/>
            <a:ext cx="1649616" cy="400110"/>
          </a:xfrm>
          <a:prstGeom prst="rect">
            <a:avLst/>
          </a:prstGeom>
          <a:noFill/>
        </p:spPr>
        <p:txBody>
          <a:bodyPr wrap="square" rtlCol="0">
            <a:spAutoFit/>
          </a:bodyPr>
          <a:lstStyle/>
          <a:p>
            <a:r>
              <a:rPr kumimoji="1" lang="ja-JP" altLang="en-US" sz="2000" b="1" dirty="0" smtClean="0">
                <a:latin typeface="UD デジタル 教科書体 NK-B" panose="02020700000000000000" pitchFamily="18" charset="-128"/>
                <a:ea typeface="UD デジタル 教科書体 NK-B" panose="02020700000000000000" pitchFamily="18" charset="-128"/>
              </a:rPr>
              <a:t>塩基対変換</a:t>
            </a:r>
            <a:endParaRPr kumimoji="1" lang="ja-JP" altLang="en-US" sz="2000" b="1"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8123504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616830472"/>
              </p:ext>
            </p:extLst>
          </p:nvPr>
        </p:nvGraphicFramePr>
        <p:xfrm>
          <a:off x="1375176" y="256782"/>
          <a:ext cx="9588571" cy="6078572"/>
        </p:xfrm>
        <a:graphic>
          <a:graphicData uri="http://schemas.openxmlformats.org/drawingml/2006/table">
            <a:tbl>
              <a:tblPr firstRow="1" bandRow="1">
                <a:tableStyleId>{74C1A8A3-306A-4EB7-A6B1-4F7E0EB9C5D6}</a:tableStyleId>
              </a:tblPr>
              <a:tblGrid>
                <a:gridCol w="1334653">
                  <a:extLst>
                    <a:ext uri="{9D8B030D-6E8A-4147-A177-3AD203B41FA5}">
                      <a16:colId xmlns:a16="http://schemas.microsoft.com/office/drawing/2014/main" val="2378182920"/>
                    </a:ext>
                  </a:extLst>
                </a:gridCol>
                <a:gridCol w="8253918">
                  <a:extLst>
                    <a:ext uri="{9D8B030D-6E8A-4147-A177-3AD203B41FA5}">
                      <a16:colId xmlns:a16="http://schemas.microsoft.com/office/drawing/2014/main" val="1783043535"/>
                    </a:ext>
                  </a:extLst>
                </a:gridCol>
              </a:tblGrid>
              <a:tr h="562934">
                <a:tc>
                  <a:txBody>
                    <a:bodyPr/>
                    <a:lstStyle/>
                    <a:p>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ミトコンドリア</a:t>
                      </a:r>
                      <a:r>
                        <a:rPr kumimoji="1" lang="en-US" altLang="ja-JP" sz="2000" dirty="0" smtClean="0">
                          <a:latin typeface="UD デジタル 教科書体 NK-B" panose="02020700000000000000" pitchFamily="18" charset="-128"/>
                          <a:ea typeface="UD デジタル 教科書体 NK-B" panose="02020700000000000000" pitchFamily="18" charset="-128"/>
                        </a:rPr>
                        <a:t>DNA</a:t>
                      </a:r>
                      <a:r>
                        <a:rPr kumimoji="1" lang="ja-JP" altLang="en-US" sz="2000" dirty="0" smtClean="0">
                          <a:latin typeface="UD デジタル 教科書体 NK-B" panose="02020700000000000000" pitchFamily="18" charset="-128"/>
                          <a:ea typeface="UD デジタル 教科書体 NK-B" panose="02020700000000000000" pitchFamily="18" charset="-128"/>
                        </a:rPr>
                        <a:t>編集</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531773029"/>
                  </a:ext>
                </a:extLst>
              </a:tr>
              <a:tr h="655999">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名称</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000" dirty="0" err="1" smtClean="0">
                          <a:latin typeface="UD デジタル 教科書体 NK-B" panose="02020700000000000000" pitchFamily="18" charset="-128"/>
                          <a:ea typeface="UD デジタル 教科書体 NK-B" panose="02020700000000000000" pitchFamily="18" charset="-128"/>
                        </a:rPr>
                        <a:t>DdCBE</a:t>
                      </a:r>
                      <a:r>
                        <a:rPr kumimoji="1" lang="ja-JP" altLang="en-US" sz="2000" dirty="0" smtClean="0">
                          <a:latin typeface="UD デジタル 教科書体 NK-B" panose="02020700000000000000" pitchFamily="18" charset="-128"/>
                          <a:ea typeface="UD デジタル 教科書体 NK-B" panose="02020700000000000000" pitchFamily="18" charset="-128"/>
                        </a:rPr>
                        <a:t>派生シトシン・ベース編集ツール</a:t>
                      </a:r>
                      <a:endParaRPr kumimoji="1" lang="en-US" altLang="ja-JP" sz="2000" dirty="0" smtClean="0">
                        <a:latin typeface="UD デジタル 教科書体 NK-B" panose="02020700000000000000" pitchFamily="18" charset="-128"/>
                        <a:ea typeface="UD デジタル 教科書体 NK-B" panose="02020700000000000000" pitchFamily="18" charset="-128"/>
                      </a:endParaRPr>
                    </a:p>
                    <a:p>
                      <a:pPr algn="ctr"/>
                      <a:r>
                        <a:rPr kumimoji="1" lang="ja-JP" altLang="en-US" sz="18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a:t>
                      </a:r>
                      <a:r>
                        <a:rPr kumimoji="1" lang="en-US" altLang="ja-JP" sz="1800" b="0" i="0" kern="1200" dirty="0" err="1"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DddA</a:t>
                      </a:r>
                      <a:r>
                        <a:rPr kumimoji="1" lang="en-US" altLang="ja-JP" sz="18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-derived cytosine base editors</a:t>
                      </a:r>
                      <a:r>
                        <a:rPr kumimoji="1" lang="ja-JP" altLang="en-US" sz="18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099191725"/>
                  </a:ext>
                </a:extLst>
              </a:tr>
              <a:tr h="1207657">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概要</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B" panose="02020700000000000000" pitchFamily="18" charset="-128"/>
                          <a:ea typeface="UD デジタル 教科書体 NK-B" panose="02020700000000000000" pitchFamily="18" charset="-128"/>
                        </a:rPr>
                        <a:t>DNA</a:t>
                      </a:r>
                      <a:r>
                        <a:rPr kumimoji="1" lang="ja-JP" altLang="en-US" dirty="0" err="1" smtClean="0">
                          <a:latin typeface="UD デジタル 教科書体 NK-B" panose="02020700000000000000" pitchFamily="18" charset="-128"/>
                          <a:ea typeface="UD デジタル 教科書体 NK-B" panose="02020700000000000000" pitchFamily="18" charset="-128"/>
                        </a:rPr>
                        <a:t>の修</a:t>
                      </a:r>
                      <a:r>
                        <a:rPr kumimoji="1" lang="ja-JP" altLang="en-US" dirty="0" smtClean="0">
                          <a:latin typeface="UD デジタル 教科書体 NK-B" panose="02020700000000000000" pitchFamily="18" charset="-128"/>
                          <a:ea typeface="UD デジタル 教科書体 NK-B" panose="02020700000000000000" pitchFamily="18" charset="-128"/>
                        </a:rPr>
                        <a:t>復機構は、シトシン（</a:t>
                      </a:r>
                      <a:r>
                        <a:rPr kumimoji="1" lang="en-US" altLang="ja-JP" dirty="0" smtClean="0">
                          <a:latin typeface="UD デジタル 教科書体 NK-B" panose="02020700000000000000" pitchFamily="18" charset="-128"/>
                          <a:ea typeface="UD デジタル 教科書体 NK-B" panose="02020700000000000000" pitchFamily="18" charset="-128"/>
                        </a:rPr>
                        <a:t>C)</a:t>
                      </a:r>
                      <a:r>
                        <a:rPr kumimoji="1" lang="ja-JP" altLang="en-US" dirty="0" smtClean="0">
                          <a:latin typeface="UD デジタル 教科書体 NK-B" panose="02020700000000000000" pitchFamily="18" charset="-128"/>
                          <a:ea typeface="UD デジタル 教科書体 NK-B" panose="02020700000000000000" pitchFamily="18" charset="-128"/>
                        </a:rPr>
                        <a:t>がウラシル（</a:t>
                      </a:r>
                      <a:r>
                        <a:rPr kumimoji="1" lang="en-US" altLang="ja-JP" dirty="0" smtClean="0">
                          <a:latin typeface="UD デジタル 教科書体 NK-B" panose="02020700000000000000" pitchFamily="18" charset="-128"/>
                          <a:ea typeface="UD デジタル 教科書体 NK-B" panose="02020700000000000000" pitchFamily="18" charset="-128"/>
                        </a:rPr>
                        <a:t>U)</a:t>
                      </a:r>
                      <a:r>
                        <a:rPr kumimoji="1" lang="ja-JP" altLang="en-US" dirty="0" smtClean="0">
                          <a:latin typeface="UD デジタル 教科書体 NK-B" panose="02020700000000000000" pitchFamily="18" charset="-128"/>
                          <a:ea typeface="UD デジタル 教科書体 NK-B" panose="02020700000000000000" pitchFamily="18" charset="-128"/>
                        </a:rPr>
                        <a:t>に変わると</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UD デジタル 教科書体 NK-B" panose="02020700000000000000" pitchFamily="18" charset="-128"/>
                          <a:ea typeface="UD デジタル 教科書体 NK-B" panose="02020700000000000000" pitchFamily="18" charset="-128"/>
                        </a:rPr>
                        <a:t>「グアニン（</a:t>
                      </a:r>
                      <a:r>
                        <a:rPr kumimoji="1" lang="en-US" altLang="ja-JP" dirty="0" smtClean="0">
                          <a:latin typeface="UD デジタル 教科書体 NK-B" panose="02020700000000000000" pitchFamily="18" charset="-128"/>
                          <a:ea typeface="UD デジタル 教科書体 NK-B" panose="02020700000000000000" pitchFamily="18" charset="-128"/>
                        </a:rPr>
                        <a:t>G)</a:t>
                      </a:r>
                      <a:r>
                        <a:rPr kumimoji="1" lang="ja-JP" altLang="en-US" dirty="0" smtClean="0">
                          <a:latin typeface="UD デジタル 教科書体 NK-B" panose="02020700000000000000" pitchFamily="18" charset="-128"/>
                          <a:ea typeface="UD デジタル 教科書体 NK-B" panose="02020700000000000000" pitchFamily="18" charset="-128"/>
                        </a:rPr>
                        <a:t>＝シトシン（</a:t>
                      </a:r>
                      <a:r>
                        <a:rPr kumimoji="1" lang="en-US" altLang="ja-JP" dirty="0" smtClean="0">
                          <a:latin typeface="UD デジタル 教科書体 NK-B" panose="02020700000000000000" pitchFamily="18" charset="-128"/>
                          <a:ea typeface="UD デジタル 教科書体 NK-B" panose="02020700000000000000" pitchFamily="18" charset="-128"/>
                        </a:rPr>
                        <a:t>C)</a:t>
                      </a:r>
                      <a:r>
                        <a:rPr kumimoji="1" lang="ja-JP" altLang="en-US" dirty="0" smtClean="0">
                          <a:latin typeface="UD デジタル 教科書体 NK-B" panose="02020700000000000000" pitchFamily="18" charset="-128"/>
                          <a:ea typeface="UD デジタル 教科書体 NK-B" panose="02020700000000000000" pitchFamily="18" charset="-128"/>
                        </a:rPr>
                        <a:t>」の塩基対を</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UD デジタル 教科書体 NK-B" panose="02020700000000000000" pitchFamily="18" charset="-128"/>
                          <a:ea typeface="UD デジタル 教科書体 NK-B" panose="02020700000000000000" pitchFamily="18" charset="-128"/>
                        </a:rPr>
                        <a:t>「アデニン（</a:t>
                      </a:r>
                      <a:r>
                        <a:rPr kumimoji="1" lang="en-US" altLang="ja-JP" dirty="0" smtClean="0">
                          <a:latin typeface="UD デジタル 教科書体 NK-B" panose="02020700000000000000" pitchFamily="18" charset="-128"/>
                          <a:ea typeface="UD デジタル 教科書体 NK-B" panose="02020700000000000000" pitchFamily="18" charset="-128"/>
                        </a:rPr>
                        <a:t>A)=</a:t>
                      </a:r>
                      <a:r>
                        <a:rPr kumimoji="1" lang="ja-JP" altLang="en-US" dirty="0" smtClean="0">
                          <a:latin typeface="UD デジタル 教科書体 NK-B" panose="02020700000000000000" pitchFamily="18" charset="-128"/>
                          <a:ea typeface="UD デジタル 教科書体 NK-B" panose="02020700000000000000" pitchFamily="18" charset="-128"/>
                        </a:rPr>
                        <a:t>チミン（</a:t>
                      </a:r>
                      <a:r>
                        <a:rPr kumimoji="1" lang="en-US" altLang="ja-JP" dirty="0" smtClean="0">
                          <a:latin typeface="UD デジタル 教科書体 NK-B" panose="02020700000000000000" pitchFamily="18" charset="-128"/>
                          <a:ea typeface="UD デジタル 教科書体 NK-B" panose="02020700000000000000" pitchFamily="18" charset="-128"/>
                        </a:rPr>
                        <a:t>T</a:t>
                      </a:r>
                      <a:r>
                        <a:rPr kumimoji="1" lang="ja-JP" altLang="en-US" dirty="0" smtClean="0">
                          <a:latin typeface="UD デジタル 教科書体 NK-B" panose="02020700000000000000" pitchFamily="18" charset="-128"/>
                          <a:ea typeface="UD デジタル 教科書体 NK-B" panose="02020700000000000000" pitchFamily="18" charset="-128"/>
                        </a:rPr>
                        <a:t>）」の塩基対に修復する。</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a:t>
                      </a: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RNA</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の）塩基ウラシル（</a:t>
                      </a: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U</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）に対応する、</a:t>
                      </a: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DNA</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の塩基はチミン（</a:t>
                      </a:r>
                      <a:r>
                        <a:rPr kumimoji="1" lang="en-US" altLang="ja-JP" dirty="0" smtClean="0">
                          <a:solidFill>
                            <a:srgbClr val="C00000"/>
                          </a:solidFill>
                          <a:latin typeface="UD デジタル 教科書体 NK-B" panose="02020700000000000000" pitchFamily="18" charset="-128"/>
                          <a:ea typeface="UD デジタル 教科書体 NK-B" panose="02020700000000000000" pitchFamily="18" charset="-128"/>
                        </a:rPr>
                        <a:t>T</a:t>
                      </a: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）であるため。</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546099859"/>
                  </a:ext>
                </a:extLst>
              </a:tr>
              <a:tr h="3637421">
                <a:tc>
                  <a:txBody>
                    <a:bodyPr/>
                    <a:lstStyle/>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r>
                        <a:rPr kumimoji="1" lang="ja-JP" altLang="en-US" dirty="0" smtClean="0">
                          <a:latin typeface="UD デジタル 教科書体 NK-B" panose="02020700000000000000" pitchFamily="18" charset="-128"/>
                          <a:ea typeface="UD デジタル 教科書体 NK-B" panose="02020700000000000000" pitchFamily="18" charset="-128"/>
                        </a:rPr>
                        <a:t>変換</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endParaRPr kumimoji="1" lang="ja-JP" altLang="en-US" dirty="0"/>
                    </a:p>
                  </a:txBody>
                  <a:tcPr/>
                </a:tc>
                <a:extLst>
                  <a:ext uri="{0D108BD9-81ED-4DB2-BD59-A6C34878D82A}">
                    <a16:rowId xmlns:a16="http://schemas.microsoft.com/office/drawing/2014/main" val="2510958926"/>
                  </a:ext>
                </a:extLst>
              </a:tr>
            </a:tbl>
          </a:graphicData>
        </a:graphic>
      </p:graphicFrame>
      <p:sp>
        <p:nvSpPr>
          <p:cNvPr id="5" name="テキスト ボックス 4"/>
          <p:cNvSpPr txBox="1"/>
          <p:nvPr/>
        </p:nvSpPr>
        <p:spPr>
          <a:xfrm>
            <a:off x="3731207" y="4948952"/>
            <a:ext cx="1195136" cy="400110"/>
          </a:xfrm>
          <a:prstGeom prst="rect">
            <a:avLst/>
          </a:prstGeom>
          <a:noFill/>
        </p:spPr>
        <p:txBody>
          <a:bodyPr wrap="square" rtlCol="0">
            <a:spAutoFit/>
          </a:bodyPr>
          <a:lstStyle/>
          <a:p>
            <a:r>
              <a:rPr kumimoji="1" lang="ja-JP" altLang="en-US" sz="2000" b="1" dirty="0" smtClean="0">
                <a:solidFill>
                  <a:schemeClr val="bg1"/>
                </a:solidFill>
                <a:latin typeface="UD デジタル 教科書体 NK-B" panose="02020700000000000000" pitchFamily="18" charset="-128"/>
                <a:ea typeface="UD デジタル 教科書体 NK-B" panose="02020700000000000000" pitchFamily="18" charset="-128"/>
              </a:rPr>
              <a:t>塩基対</a:t>
            </a:r>
            <a:endParaRPr kumimoji="1" lang="ja-JP" altLang="en-US" sz="20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18" name="テキスト ボックス 17"/>
          <p:cNvSpPr txBox="1"/>
          <p:nvPr/>
        </p:nvSpPr>
        <p:spPr>
          <a:xfrm>
            <a:off x="3391324" y="4117879"/>
            <a:ext cx="1649616" cy="400110"/>
          </a:xfrm>
          <a:prstGeom prst="rect">
            <a:avLst/>
          </a:prstGeom>
          <a:noFill/>
        </p:spPr>
        <p:txBody>
          <a:bodyPr wrap="square" rtlCol="0">
            <a:spAutoFit/>
          </a:bodyPr>
          <a:lstStyle/>
          <a:p>
            <a:r>
              <a:rPr kumimoji="1" lang="ja-JP" altLang="en-US" sz="2000" b="1" dirty="0" smtClean="0">
                <a:latin typeface="UD デジタル 教科書体 NK-B" panose="02020700000000000000" pitchFamily="18" charset="-128"/>
                <a:ea typeface="UD デジタル 教科書体 NK-B" panose="02020700000000000000" pitchFamily="18" charset="-128"/>
              </a:rPr>
              <a:t>一塩基変換</a:t>
            </a:r>
            <a:endParaRPr kumimoji="1" lang="ja-JP" altLang="en-US" sz="2000" b="1" dirty="0">
              <a:latin typeface="UD デジタル 教科書体 NK-B" panose="02020700000000000000" pitchFamily="18" charset="-128"/>
              <a:ea typeface="UD デジタル 教科書体 NK-B" panose="02020700000000000000" pitchFamily="18" charset="-128"/>
            </a:endParaRPr>
          </a:p>
        </p:txBody>
      </p:sp>
      <p:sp>
        <p:nvSpPr>
          <p:cNvPr id="26" name="角丸四角形 25"/>
          <p:cNvSpPr/>
          <p:nvPr/>
        </p:nvSpPr>
        <p:spPr>
          <a:xfrm>
            <a:off x="2572038" y="4732244"/>
            <a:ext cx="3035946" cy="1320189"/>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p:cNvPicPr>
            <a:picLocks noChangeAspect="1"/>
          </p:cNvPicPr>
          <p:nvPr/>
        </p:nvPicPr>
        <p:blipFill>
          <a:blip r:embed="rId3"/>
          <a:stretch>
            <a:fillRect/>
          </a:stretch>
        </p:blipFill>
        <p:spPr>
          <a:xfrm>
            <a:off x="2585372" y="4775328"/>
            <a:ext cx="1263429" cy="1218742"/>
          </a:xfrm>
          <a:prstGeom prst="rect">
            <a:avLst/>
          </a:prstGeom>
        </p:spPr>
      </p:pic>
      <p:sp>
        <p:nvSpPr>
          <p:cNvPr id="28" name="等号 27"/>
          <p:cNvSpPr/>
          <p:nvPr/>
        </p:nvSpPr>
        <p:spPr>
          <a:xfrm>
            <a:off x="3701344" y="5116464"/>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 name="図 30"/>
          <p:cNvPicPr>
            <a:picLocks noChangeAspect="1"/>
          </p:cNvPicPr>
          <p:nvPr/>
        </p:nvPicPr>
        <p:blipFill>
          <a:blip r:embed="rId4"/>
          <a:stretch>
            <a:fillRect/>
          </a:stretch>
        </p:blipFill>
        <p:spPr>
          <a:xfrm>
            <a:off x="4382936" y="4791933"/>
            <a:ext cx="1225048" cy="1185531"/>
          </a:xfrm>
          <a:prstGeom prst="rect">
            <a:avLst/>
          </a:prstGeom>
        </p:spPr>
      </p:pic>
      <p:pic>
        <p:nvPicPr>
          <p:cNvPr id="56" name="図 55"/>
          <p:cNvPicPr>
            <a:picLocks noChangeAspect="1"/>
          </p:cNvPicPr>
          <p:nvPr/>
        </p:nvPicPr>
        <p:blipFill>
          <a:blip r:embed="rId5"/>
          <a:stretch>
            <a:fillRect/>
          </a:stretch>
        </p:blipFill>
        <p:spPr>
          <a:xfrm>
            <a:off x="4266160" y="2730083"/>
            <a:ext cx="1458600" cy="1407010"/>
          </a:xfrm>
          <a:prstGeom prst="rect">
            <a:avLst/>
          </a:prstGeom>
        </p:spPr>
      </p:pic>
      <p:sp>
        <p:nvSpPr>
          <p:cNvPr id="6" name="下矢印 5"/>
          <p:cNvSpPr/>
          <p:nvPr/>
        </p:nvSpPr>
        <p:spPr>
          <a:xfrm>
            <a:off x="4737436" y="4019745"/>
            <a:ext cx="516048" cy="82085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7" name="グループ化 56"/>
          <p:cNvGrpSpPr/>
          <p:nvPr/>
        </p:nvGrpSpPr>
        <p:grpSpPr>
          <a:xfrm>
            <a:off x="7544413" y="4902368"/>
            <a:ext cx="2958090" cy="1238119"/>
            <a:chOff x="6792356" y="3490400"/>
            <a:chExt cx="2958090" cy="1238119"/>
          </a:xfrm>
        </p:grpSpPr>
        <p:sp>
          <p:nvSpPr>
            <p:cNvPr id="58" name="角丸四角形 57"/>
            <p:cNvSpPr/>
            <p:nvPr/>
          </p:nvSpPr>
          <p:spPr>
            <a:xfrm>
              <a:off x="6792356" y="3534284"/>
              <a:ext cx="2958090" cy="1160520"/>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9" name="図 58"/>
            <p:cNvPicPr>
              <a:picLocks noChangeAspect="1"/>
            </p:cNvPicPr>
            <p:nvPr/>
          </p:nvPicPr>
          <p:blipFill>
            <a:blip r:embed="rId6"/>
            <a:stretch>
              <a:fillRect/>
            </a:stretch>
          </p:blipFill>
          <p:spPr>
            <a:xfrm>
              <a:off x="6792356" y="3490400"/>
              <a:ext cx="1283516" cy="1238119"/>
            </a:xfrm>
            <a:prstGeom prst="rect">
              <a:avLst/>
            </a:prstGeom>
          </p:spPr>
        </p:pic>
        <p:pic>
          <p:nvPicPr>
            <p:cNvPr id="60" name="図 59"/>
            <p:cNvPicPr>
              <a:picLocks noChangeAspect="1"/>
            </p:cNvPicPr>
            <p:nvPr/>
          </p:nvPicPr>
          <p:blipFill>
            <a:blip r:embed="rId7"/>
            <a:stretch>
              <a:fillRect/>
            </a:stretch>
          </p:blipFill>
          <p:spPr>
            <a:xfrm>
              <a:off x="8475256" y="3509183"/>
              <a:ext cx="1244572" cy="1200552"/>
            </a:xfrm>
            <a:prstGeom prst="rect">
              <a:avLst/>
            </a:prstGeom>
          </p:spPr>
        </p:pic>
        <p:sp>
          <p:nvSpPr>
            <p:cNvPr id="61" name="等号 60"/>
            <p:cNvSpPr/>
            <p:nvPr/>
          </p:nvSpPr>
          <p:spPr>
            <a:xfrm>
              <a:off x="7885058" y="382034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3" name="角丸四角形 62"/>
          <p:cNvSpPr/>
          <p:nvPr/>
        </p:nvSpPr>
        <p:spPr>
          <a:xfrm>
            <a:off x="7528701" y="2823690"/>
            <a:ext cx="3035946" cy="1356677"/>
          </a:xfrm>
          <a:prstGeom prst="roundRect">
            <a:avLst/>
          </a:prstGeom>
          <a:solidFill>
            <a:srgbClr val="C00000"/>
          </a:solidFill>
          <a:ln w="57150">
            <a:solidFill>
              <a:schemeClr val="tx1"/>
            </a:solidFill>
            <a:prstDash val="dash"/>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3"/>
          <a:stretch>
            <a:fillRect/>
          </a:stretch>
        </p:blipFill>
        <p:spPr>
          <a:xfrm>
            <a:off x="7528701" y="2969614"/>
            <a:ext cx="1263429" cy="1218742"/>
          </a:xfrm>
          <a:prstGeom prst="rect">
            <a:avLst/>
          </a:prstGeom>
        </p:spPr>
      </p:pic>
      <p:sp>
        <p:nvSpPr>
          <p:cNvPr id="65" name="等号 64"/>
          <p:cNvSpPr/>
          <p:nvPr/>
        </p:nvSpPr>
        <p:spPr>
          <a:xfrm>
            <a:off x="8644673" y="331075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下矢印 65"/>
          <p:cNvSpPr/>
          <p:nvPr/>
        </p:nvSpPr>
        <p:spPr>
          <a:xfrm>
            <a:off x="7675527" y="4236871"/>
            <a:ext cx="2667435" cy="631782"/>
          </a:xfrm>
          <a:prstGeom prst="downArrow">
            <a:avLst>
              <a:gd name="adj1" fmla="val 64934"/>
              <a:gd name="adj2" fmla="val 50000"/>
            </a:avLst>
          </a:prstGeom>
          <a:solidFill>
            <a:schemeClr val="accent2">
              <a:lumMod val="75000"/>
            </a:schemeClr>
          </a:solidFill>
          <a:ln>
            <a:solidFill>
              <a:schemeClr val="accent6">
                <a:lumMod val="75000"/>
              </a:schemeClr>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8384697" y="4320294"/>
            <a:ext cx="1358811" cy="369332"/>
          </a:xfrm>
          <a:prstGeom prst="rect">
            <a:avLst/>
          </a:prstGeom>
          <a:noFill/>
        </p:spPr>
        <p:txBody>
          <a:bodyPr wrap="square" rtlCol="0">
            <a:spAutoFit/>
          </a:bodyPr>
          <a:lstStyle/>
          <a:p>
            <a:pPr algn="ctr"/>
            <a:r>
              <a:rPr kumimoji="1" lang="ja-JP" altLang="en-US" dirty="0" smtClean="0">
                <a:solidFill>
                  <a:schemeClr val="bg1"/>
                </a:solidFill>
                <a:latin typeface="UD デジタル 教科書体 N-B" panose="02020700000000000000" pitchFamily="17" charset="-128"/>
                <a:ea typeface="UD デジタル 教科書体 N-B" panose="02020700000000000000" pitchFamily="17" charset="-128"/>
              </a:rPr>
              <a:t>塩基対修復</a:t>
            </a:r>
            <a:endParaRPr kumimoji="1" lang="ja-JP" altLang="en-US" dirty="0">
              <a:solidFill>
                <a:schemeClr val="bg1"/>
              </a:solidFill>
              <a:latin typeface="UD デジタル 教科書体 N-B" panose="02020700000000000000" pitchFamily="17" charset="-128"/>
              <a:ea typeface="UD デジタル 教科書体 N-B" panose="02020700000000000000" pitchFamily="17" charset="-128"/>
            </a:endParaRPr>
          </a:p>
        </p:txBody>
      </p:sp>
      <p:pic>
        <p:nvPicPr>
          <p:cNvPr id="69" name="図 68"/>
          <p:cNvPicPr>
            <a:picLocks noChangeAspect="1"/>
          </p:cNvPicPr>
          <p:nvPr/>
        </p:nvPicPr>
        <p:blipFill>
          <a:blip r:embed="rId5"/>
          <a:stretch>
            <a:fillRect/>
          </a:stretch>
        </p:blipFill>
        <p:spPr>
          <a:xfrm>
            <a:off x="9432013" y="3118123"/>
            <a:ext cx="1039872" cy="10030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0" name="右矢印 69"/>
          <p:cNvSpPr/>
          <p:nvPr/>
        </p:nvSpPr>
        <p:spPr>
          <a:xfrm>
            <a:off x="5652741" y="2888376"/>
            <a:ext cx="1891671" cy="3328772"/>
          </a:xfrm>
          <a:prstGeom prst="rightArrow">
            <a:avLst>
              <a:gd name="adj1" fmla="val 71758"/>
              <a:gd name="adj2" fmla="val 56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9" name="テキスト ボックス 8"/>
          <p:cNvSpPr txBox="1"/>
          <p:nvPr/>
        </p:nvSpPr>
        <p:spPr>
          <a:xfrm>
            <a:off x="5522774" y="4093099"/>
            <a:ext cx="1857355" cy="1200329"/>
          </a:xfrm>
          <a:prstGeom prst="rect">
            <a:avLst/>
          </a:prstGeom>
          <a:noFill/>
        </p:spPr>
        <p:txBody>
          <a:bodyPr wrap="square" rtlCol="0">
            <a:spAutoFit/>
          </a:bodyPr>
          <a:lstStyle/>
          <a:p>
            <a:pPr algn="ctr"/>
            <a:r>
              <a:rPr lang="ja-JP" altLang="en-US" b="1" dirty="0">
                <a:solidFill>
                  <a:schemeClr val="bg1"/>
                </a:solidFill>
                <a:latin typeface="UD デジタル 教科書体 NP-B" panose="02020700000000000000" pitchFamily="18" charset="-128"/>
                <a:ea typeface="UD デジタル 教科書体 NP-B" panose="02020700000000000000" pitchFamily="18" charset="-128"/>
              </a:rPr>
              <a:t>一塩基変換</a:t>
            </a:r>
            <a:r>
              <a:rPr lang="ja-JP" altLang="en-US" b="1" dirty="0">
                <a:latin typeface="UD デジタル 教科書体 NP-B" panose="02020700000000000000" pitchFamily="18" charset="-128"/>
                <a:ea typeface="UD デジタル 教科書体 NP-B" panose="02020700000000000000" pitchFamily="18" charset="-128"/>
              </a:rPr>
              <a:t>は</a:t>
            </a:r>
            <a:endParaRPr lang="en-US" altLang="ja-JP" b="1" dirty="0">
              <a:latin typeface="UD デジタル 教科書体 NP-B" panose="02020700000000000000" pitchFamily="18" charset="-128"/>
              <a:ea typeface="UD デジタル 教科書体 NP-B" panose="02020700000000000000" pitchFamily="18" charset="-128"/>
            </a:endParaRPr>
          </a:p>
          <a:p>
            <a:pPr algn="ctr"/>
            <a:r>
              <a:rPr lang="ja-JP" altLang="en-US" b="1" dirty="0">
                <a:latin typeface="UD デジタル 教科書体 NP-B" panose="02020700000000000000" pitchFamily="18" charset="-128"/>
                <a:ea typeface="UD デジタル 教科書体 NP-B" panose="02020700000000000000" pitchFamily="18" charset="-128"/>
              </a:rPr>
              <a:t>結果</a:t>
            </a:r>
            <a:r>
              <a:rPr lang="ja-JP" altLang="en-US" b="1" dirty="0" smtClean="0">
                <a:latin typeface="UD デジタル 教科書体 NP-B" panose="02020700000000000000" pitchFamily="18" charset="-128"/>
                <a:ea typeface="UD デジタル 教科書体 NP-B" panose="02020700000000000000" pitchFamily="18" charset="-128"/>
              </a:rPr>
              <a:t>として</a:t>
            </a:r>
            <a:endParaRPr lang="en-US" altLang="ja-JP" b="1" dirty="0" smtClean="0">
              <a:latin typeface="UD デジタル 教科書体 NP-B" panose="02020700000000000000" pitchFamily="18" charset="-128"/>
              <a:ea typeface="UD デジタル 教科書体 NP-B" panose="02020700000000000000" pitchFamily="18" charset="-128"/>
            </a:endParaRPr>
          </a:p>
          <a:p>
            <a:pPr algn="ctr"/>
            <a:r>
              <a:rPr lang="ja-JP" altLang="en-US" b="1" dirty="0">
                <a:latin typeface="UD デジタル 教科書体 NP-B" panose="02020700000000000000" pitchFamily="18" charset="-128"/>
                <a:ea typeface="UD デジタル 教科書体 NP-B" panose="02020700000000000000" pitchFamily="18" charset="-128"/>
              </a:rPr>
              <a:t>「</a:t>
            </a:r>
            <a:r>
              <a:rPr lang="ja-JP" altLang="en-US" b="1" dirty="0" smtClean="0">
                <a:solidFill>
                  <a:schemeClr val="bg1"/>
                </a:solidFill>
                <a:latin typeface="UD デジタル 教科書体 NP-B" panose="02020700000000000000" pitchFamily="18" charset="-128"/>
                <a:ea typeface="UD デジタル 教科書体 NP-B" panose="02020700000000000000" pitchFamily="18" charset="-128"/>
              </a:rPr>
              <a:t>塩基対変換</a:t>
            </a:r>
            <a:r>
              <a:rPr lang="ja-JP" altLang="en-US" b="1" dirty="0" smtClean="0">
                <a:latin typeface="UD デジタル 教科書体 NP-B" panose="02020700000000000000" pitchFamily="18" charset="-128"/>
                <a:ea typeface="UD デジタル 教科書体 NP-B" panose="02020700000000000000" pitchFamily="18" charset="-128"/>
              </a:rPr>
              <a:t>」</a:t>
            </a:r>
            <a:endParaRPr lang="en-US" altLang="ja-JP" b="1" dirty="0" smtClean="0">
              <a:latin typeface="UD デジタル 教科書体 NP-B" panose="02020700000000000000" pitchFamily="18" charset="-128"/>
              <a:ea typeface="UD デジタル 教科書体 NP-B" panose="02020700000000000000" pitchFamily="18" charset="-128"/>
            </a:endParaRPr>
          </a:p>
          <a:p>
            <a:pPr algn="ctr"/>
            <a:r>
              <a:rPr lang="ja-JP" altLang="en-US" b="1" dirty="0" smtClean="0">
                <a:latin typeface="UD デジタル 教科書体 NP-B" panose="02020700000000000000" pitchFamily="18" charset="-128"/>
                <a:ea typeface="UD デジタル 教科書体 NP-B" panose="02020700000000000000" pitchFamily="18" charset="-128"/>
              </a:rPr>
              <a:t>となる。</a:t>
            </a:r>
            <a:endParaRPr kumimoji="1" lang="ja-JP" altLang="en-US" b="1" dirty="0">
              <a:latin typeface="UD デジタル 教科書体 NP-B" panose="02020700000000000000" pitchFamily="18" charset="-128"/>
              <a:ea typeface="UD デジタル 教科書体 NP-B" panose="02020700000000000000" pitchFamily="18" charset="-128"/>
            </a:endParaRPr>
          </a:p>
        </p:txBody>
      </p:sp>
      <p:sp>
        <p:nvSpPr>
          <p:cNvPr id="71" name="テキスト ボックス 70"/>
          <p:cNvSpPr txBox="1"/>
          <p:nvPr/>
        </p:nvSpPr>
        <p:spPr>
          <a:xfrm>
            <a:off x="3279156" y="4743852"/>
            <a:ext cx="1649616" cy="338554"/>
          </a:xfrm>
          <a:prstGeom prst="rect">
            <a:avLst/>
          </a:prstGeom>
          <a:noFill/>
        </p:spPr>
        <p:txBody>
          <a:bodyPr wrap="square" rtlCol="0">
            <a:spAutoFit/>
          </a:bodyPr>
          <a:lstStyle/>
          <a:p>
            <a:pPr algn="ctr"/>
            <a:r>
              <a:rPr lang="ja-JP" altLang="en-US" sz="1600" b="1" dirty="0" smtClean="0">
                <a:solidFill>
                  <a:schemeClr val="bg1"/>
                </a:solidFill>
                <a:latin typeface="UD デジタル 教科書体 NK-B" panose="02020700000000000000" pitchFamily="18" charset="-128"/>
                <a:ea typeface="UD デジタル 教科書体 NK-B" panose="02020700000000000000" pitchFamily="18" charset="-128"/>
              </a:rPr>
              <a:t>正しい塩基対</a:t>
            </a:r>
            <a:endParaRPr kumimoji="1" lang="ja-JP" altLang="en-US" sz="16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2" name="テキスト ボックス 71"/>
          <p:cNvSpPr txBox="1"/>
          <p:nvPr/>
        </p:nvSpPr>
        <p:spPr>
          <a:xfrm>
            <a:off x="8203321" y="2808759"/>
            <a:ext cx="1649616" cy="369332"/>
          </a:xfrm>
          <a:prstGeom prst="rect">
            <a:avLst/>
          </a:prstGeom>
          <a:noFill/>
        </p:spPr>
        <p:txBody>
          <a:bodyPr wrap="square" rtlCol="0">
            <a:spAutoFit/>
          </a:bodyPr>
          <a:lstStyle/>
          <a:p>
            <a:pPr algn="ctr"/>
            <a:r>
              <a:rPr lang="ja-JP" altLang="en-US" b="1" dirty="0" smtClean="0">
                <a:latin typeface="UD デジタル 教科書体 NK-B" panose="02020700000000000000" pitchFamily="18" charset="-128"/>
                <a:ea typeface="UD デジタル 教科書体 NK-B" panose="02020700000000000000" pitchFamily="18" charset="-128"/>
              </a:rPr>
              <a:t>異常な塩基対</a:t>
            </a:r>
            <a:endParaRPr kumimoji="1" lang="ja-JP" altLang="en-US" b="1" dirty="0">
              <a:latin typeface="UD デジタル 教科書体 NK-B" panose="02020700000000000000" pitchFamily="18" charset="-128"/>
              <a:ea typeface="UD デジタル 教科書体 NK-B" panose="02020700000000000000" pitchFamily="18" charset="-128"/>
            </a:endParaRPr>
          </a:p>
        </p:txBody>
      </p:sp>
      <p:pic>
        <p:nvPicPr>
          <p:cNvPr id="74" name="Picture 8" descr="MCj0424468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22973" y="2712918"/>
            <a:ext cx="619523" cy="5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8398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図 100"/>
          <p:cNvPicPr>
            <a:picLocks noChangeAspect="1"/>
          </p:cNvPicPr>
          <p:nvPr/>
        </p:nvPicPr>
        <p:blipFill>
          <a:blip r:embed="rId2"/>
          <a:stretch>
            <a:fillRect/>
          </a:stretch>
        </p:blipFill>
        <p:spPr>
          <a:xfrm>
            <a:off x="-21743" y="4445267"/>
            <a:ext cx="2960084" cy="2407783"/>
          </a:xfrm>
          <a:prstGeom prst="rect">
            <a:avLst/>
          </a:prstGeom>
        </p:spPr>
      </p:pic>
      <p:grpSp>
        <p:nvGrpSpPr>
          <p:cNvPr id="9" name="グループ化 8"/>
          <p:cNvGrpSpPr/>
          <p:nvPr/>
        </p:nvGrpSpPr>
        <p:grpSpPr>
          <a:xfrm>
            <a:off x="2783001" y="173881"/>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涙形 4"/>
          <p:cNvSpPr/>
          <p:nvPr/>
        </p:nvSpPr>
        <p:spPr>
          <a:xfrm rot="11510656">
            <a:off x="4086284"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rot="13502564">
            <a:off x="4133282"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涙形 86"/>
          <p:cNvSpPr/>
          <p:nvPr/>
        </p:nvSpPr>
        <p:spPr>
          <a:xfrm rot="13502564">
            <a:off x="4086283"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涙形 91"/>
          <p:cNvSpPr/>
          <p:nvPr/>
        </p:nvSpPr>
        <p:spPr>
          <a:xfrm rot="15032568">
            <a:off x="4024952"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涙形 95"/>
          <p:cNvSpPr/>
          <p:nvPr/>
        </p:nvSpPr>
        <p:spPr>
          <a:xfrm rot="1923819">
            <a:off x="3193186"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p:cNvSpPr/>
          <p:nvPr/>
        </p:nvSpPr>
        <p:spPr>
          <a:xfrm rot="15619428">
            <a:off x="3733246"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涙形 97"/>
          <p:cNvSpPr/>
          <p:nvPr/>
        </p:nvSpPr>
        <p:spPr>
          <a:xfrm rot="3125780">
            <a:off x="3307608"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p:cNvSpPr/>
          <p:nvPr/>
        </p:nvSpPr>
        <p:spPr>
          <a:xfrm rot="6494414">
            <a:off x="3640325"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涙形 99"/>
          <p:cNvSpPr/>
          <p:nvPr/>
        </p:nvSpPr>
        <p:spPr>
          <a:xfrm rot="3850196">
            <a:off x="3467924"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Freeform 43"/>
          <p:cNvSpPr>
            <a:spLocks/>
          </p:cNvSpPr>
          <p:nvPr/>
        </p:nvSpPr>
        <p:spPr bwMode="auto">
          <a:xfrm rot="10441033">
            <a:off x="3458612"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 name="涙形 93"/>
          <p:cNvSpPr/>
          <p:nvPr/>
        </p:nvSpPr>
        <p:spPr>
          <a:xfrm rot="1549117">
            <a:off x="3187159"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32 6"/>
          <p:cNvSpPr/>
          <p:nvPr/>
        </p:nvSpPr>
        <p:spPr>
          <a:xfrm>
            <a:off x="635772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644172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149210" y="1732303"/>
            <a:ext cx="606582" cy="669230"/>
          </a:xfrm>
          <a:prstGeom prst="rect">
            <a:avLst/>
          </a:prstGeom>
          <a:noFill/>
        </p:spPr>
        <p:txBody>
          <a:bodyPr wrap="square" rtlCol="0">
            <a:spAutoFit/>
          </a:bodyPr>
          <a:lstStyle/>
          <a:p>
            <a:pPr algn="ctr"/>
            <a:r>
              <a:rPr kumimoji="1" lang="ja-JP" altLang="en-US" sz="3600" dirty="0" smtClean="0">
                <a:latin typeface="UD デジタル 教科書体 NK-B" panose="02020700000000000000" pitchFamily="18" charset="-128"/>
                <a:ea typeface="UD デジタル 教科書体 NK-B" panose="02020700000000000000" pitchFamily="18" charset="-128"/>
              </a:rPr>
              <a:t>核</a:t>
            </a:r>
            <a:endParaRPr kumimoji="1" lang="ja-JP" altLang="en-US" sz="3600" dirty="0">
              <a:latin typeface="UD デジタル 教科書体 NK-B" panose="02020700000000000000" pitchFamily="18" charset="-128"/>
              <a:ea typeface="UD デジタル 教科書体 NK-B" panose="02020700000000000000" pitchFamily="18" charset="-128"/>
            </a:endParaRPr>
          </a:p>
        </p:txBody>
      </p:sp>
      <p:pic>
        <p:nvPicPr>
          <p:cNvPr id="103" name="図 102"/>
          <p:cNvPicPr>
            <a:picLocks noChangeAspect="1"/>
          </p:cNvPicPr>
          <p:nvPr/>
        </p:nvPicPr>
        <p:blipFill>
          <a:blip r:embed="rId3"/>
          <a:stretch>
            <a:fillRect/>
          </a:stretch>
        </p:blipFill>
        <p:spPr>
          <a:xfrm rot="1050571">
            <a:off x="5154012" y="2489412"/>
            <a:ext cx="496573" cy="1788435"/>
          </a:xfrm>
          <a:prstGeom prst="rect">
            <a:avLst/>
          </a:prstGeom>
        </p:spPr>
      </p:pic>
      <p:cxnSp>
        <p:nvCxnSpPr>
          <p:cNvPr id="104" name="直線矢印コネクタ 103"/>
          <p:cNvCxnSpPr/>
          <p:nvPr/>
        </p:nvCxnSpPr>
        <p:spPr>
          <a:xfrm flipH="1">
            <a:off x="5389031"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6840978" y="3751643"/>
            <a:ext cx="1189075" cy="523220"/>
          </a:xfrm>
          <a:prstGeom prst="rect">
            <a:avLst/>
          </a:prstGeom>
          <a:noFill/>
        </p:spPr>
        <p:txBody>
          <a:bodyPr wrap="square" rtlCol="0">
            <a:spAutoFit/>
          </a:bodyPr>
          <a:lstStyle/>
          <a:p>
            <a:pPr algn="ctr"/>
            <a:r>
              <a:rPr lang="en-US" altLang="ja-JP" sz="2800" dirty="0" smtClean="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06" name="テキスト ボックス 105"/>
          <p:cNvSpPr txBox="1"/>
          <p:nvPr/>
        </p:nvSpPr>
        <p:spPr>
          <a:xfrm>
            <a:off x="-26060" y="356764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リボソーム</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12" name="Picture 12" descr="第01章03-011p-細胞膜の構造"/>
          <p:cNvPicPr>
            <a:picLocks noChangeAspect="1" noChangeArrowheads="1"/>
          </p:cNvPicPr>
          <p:nvPr/>
        </p:nvPicPr>
        <p:blipFill>
          <a:blip r:embed="rId4">
            <a:extLst>
              <a:ext uri="{28A0092B-C50C-407E-A947-70E740481C1C}">
                <a14:useLocalDpi xmlns:a14="http://schemas.microsoft.com/office/drawing/2010/main" val="0"/>
              </a:ext>
            </a:extLst>
          </a:blip>
          <a:srcRect l="17863" t="38240" r="28502" b="36945"/>
          <a:stretch>
            <a:fillRect/>
          </a:stretch>
        </p:blipFill>
        <p:spPr bwMode="auto">
          <a:xfrm>
            <a:off x="9960736" y="567393"/>
            <a:ext cx="1635372" cy="16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テキスト ボックス 112"/>
          <p:cNvSpPr txBox="1"/>
          <p:nvPr/>
        </p:nvSpPr>
        <p:spPr>
          <a:xfrm>
            <a:off x="9803062" y="173881"/>
            <a:ext cx="1838311" cy="461665"/>
          </a:xfrm>
          <a:prstGeom prst="rect">
            <a:avLst/>
          </a:prstGeom>
          <a:noFill/>
        </p:spPr>
        <p:txBody>
          <a:bodyPr wrap="square" rtlCol="0">
            <a:spAutoFit/>
          </a:bodyPr>
          <a:lstStyle/>
          <a:p>
            <a:pPr algn="ctr"/>
            <a:r>
              <a:rPr lang="ja-JP" altLang="en-US" sz="2400" dirty="0" smtClean="0">
                <a:latin typeface="UD デジタル 教科書体 NK-B" panose="02020700000000000000" pitchFamily="18" charset="-128"/>
                <a:ea typeface="UD デジタル 教科書体 NK-B" panose="02020700000000000000" pitchFamily="18" charset="-128"/>
              </a:rPr>
              <a:t>細胞膜</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114" name="テキスト ボックス 113"/>
          <p:cNvSpPr txBox="1"/>
          <p:nvPr/>
        </p:nvSpPr>
        <p:spPr>
          <a:xfrm>
            <a:off x="9872177" y="2155220"/>
            <a:ext cx="1838311" cy="369332"/>
          </a:xfrm>
          <a:prstGeom prst="rect">
            <a:avLst/>
          </a:prstGeom>
          <a:noFill/>
        </p:spPr>
        <p:txBody>
          <a:bodyPr wrap="square" rtlCol="0">
            <a:spAutoFit/>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リン脂質二重膜</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cxnSp>
        <p:nvCxnSpPr>
          <p:cNvPr id="116" name="直線矢印コネクタ 115"/>
          <p:cNvCxnSpPr>
            <a:endCxn id="118" idx="0"/>
          </p:cNvCxnSpPr>
          <p:nvPr/>
        </p:nvCxnSpPr>
        <p:spPr>
          <a:xfrm flipH="1">
            <a:off x="8693761" y="422647"/>
            <a:ext cx="1479459" cy="374394"/>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楕円 117"/>
          <p:cNvSpPr/>
          <p:nvPr/>
        </p:nvSpPr>
        <p:spPr>
          <a:xfrm rot="2818656">
            <a:off x="8225543" y="694476"/>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Freeform 14"/>
          <p:cNvSpPr>
            <a:spLocks/>
          </p:cNvSpPr>
          <p:nvPr/>
        </p:nvSpPr>
        <p:spPr bwMode="auto">
          <a:xfrm>
            <a:off x="521050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6326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直線矢印コネクタ 167"/>
          <p:cNvCxnSpPr/>
          <p:nvPr/>
        </p:nvCxnSpPr>
        <p:spPr>
          <a:xfrm flipH="1">
            <a:off x="4372056"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4937930" y="2066918"/>
            <a:ext cx="1189075" cy="584775"/>
          </a:xfrm>
          <a:prstGeom prst="rect">
            <a:avLst/>
          </a:prstGeom>
          <a:noFill/>
        </p:spPr>
        <p:txBody>
          <a:bodyPr wrap="square" rtlCol="0">
            <a:spAutoFit/>
          </a:bodyPr>
          <a:lstStyle/>
          <a:p>
            <a:pPr algn="ctr"/>
            <a:r>
              <a:rPr kumimoji="1" lang="en-US" altLang="ja-JP" sz="3200" dirty="0" smtClean="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603519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584230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7193196" y="2598530"/>
            <a:ext cx="996914" cy="307777"/>
          </a:xfrm>
          <a:prstGeom prst="rect">
            <a:avLst/>
          </a:prstGeom>
          <a:noFill/>
        </p:spPr>
        <p:txBody>
          <a:bodyPr wrap="square" rtlCol="0">
            <a:spAutoFit/>
          </a:bodyPr>
          <a:lstStyle/>
          <a:p>
            <a:pPr algn="ctr"/>
            <a:r>
              <a:rPr kumimoji="1" lang="ja-JP" altLang="en-US" sz="1400" dirty="0" smtClean="0">
                <a:solidFill>
                  <a:srgbClr val="7030A0"/>
                </a:solidFill>
                <a:latin typeface="UD デジタル 教科書体 NK-B" panose="02020700000000000000" pitchFamily="18" charset="-128"/>
                <a:ea typeface="UD デジタル 教科書体 NK-B" panose="02020700000000000000" pitchFamily="18" charset="-128"/>
              </a:rPr>
              <a:t>染色体</a:t>
            </a:r>
            <a:endPar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endParaRPr>
          </a:p>
        </p:txBody>
      </p:sp>
      <p:sp>
        <p:nvSpPr>
          <p:cNvPr id="200" name="テキスト ボックス 199"/>
          <p:cNvSpPr txBox="1"/>
          <p:nvPr/>
        </p:nvSpPr>
        <p:spPr>
          <a:xfrm>
            <a:off x="7509197" y="3395143"/>
            <a:ext cx="996914" cy="307777"/>
          </a:xfrm>
          <a:prstGeom prst="rect">
            <a:avLst/>
          </a:prstGeom>
          <a:noFill/>
        </p:spPr>
        <p:txBody>
          <a:bodyPr wrap="square" rtlCol="0">
            <a:spAutoFit/>
          </a:bodyPr>
          <a:lstStyle/>
          <a:p>
            <a:r>
              <a:rPr lang="ja-JP" altLang="en-US" sz="1400" dirty="0" smtClean="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627746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206" name="Picture 25" descr="第01章01-002p-電子顕微鏡レベル"/>
          <p:cNvPicPr>
            <a:picLocks noChangeAspect="1" noChangeArrowheads="1"/>
          </p:cNvPicPr>
          <p:nvPr/>
        </p:nvPicPr>
        <p:blipFill>
          <a:blip r:embed="rId6" cstate="print">
            <a:extLst>
              <a:ext uri="{28A0092B-C50C-407E-A947-70E740481C1C}">
                <a14:useLocalDpi xmlns:a14="http://schemas.microsoft.com/office/drawing/2010/main" val="0"/>
              </a:ext>
            </a:extLst>
          </a:blip>
          <a:srcRect r="57851"/>
          <a:stretch>
            <a:fillRect/>
          </a:stretch>
        </p:blipFill>
        <p:spPr bwMode="auto">
          <a:xfrm rot="4171330">
            <a:off x="4146370" y="5002245"/>
            <a:ext cx="586815" cy="75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25" descr="第01章01-002p-電子顕微鏡レベル"/>
          <p:cNvPicPr>
            <a:picLocks noChangeAspect="1" noChangeArrowheads="1"/>
          </p:cNvPicPr>
          <p:nvPr/>
        </p:nvPicPr>
        <p:blipFill>
          <a:blip r:embed="rId6" cstate="print">
            <a:extLst>
              <a:ext uri="{28A0092B-C50C-407E-A947-70E740481C1C}">
                <a14:useLocalDpi xmlns:a14="http://schemas.microsoft.com/office/drawing/2010/main" val="0"/>
              </a:ext>
            </a:extLst>
          </a:blip>
          <a:srcRect r="57851"/>
          <a:stretch>
            <a:fillRect/>
          </a:stretch>
        </p:blipFill>
        <p:spPr bwMode="auto">
          <a:xfrm rot="2624418">
            <a:off x="5013043" y="4816338"/>
            <a:ext cx="586815" cy="75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25" descr="第01章01-002p-電子顕微鏡レベル"/>
          <p:cNvPicPr>
            <a:picLocks noChangeAspect="1" noChangeArrowheads="1"/>
          </p:cNvPicPr>
          <p:nvPr/>
        </p:nvPicPr>
        <p:blipFill>
          <a:blip r:embed="rId6" cstate="print">
            <a:extLst>
              <a:ext uri="{28A0092B-C50C-407E-A947-70E740481C1C}">
                <a14:useLocalDpi xmlns:a14="http://schemas.microsoft.com/office/drawing/2010/main" val="0"/>
              </a:ext>
            </a:extLst>
          </a:blip>
          <a:srcRect r="57851"/>
          <a:stretch>
            <a:fillRect/>
          </a:stretch>
        </p:blipFill>
        <p:spPr bwMode="auto">
          <a:xfrm rot="2624418">
            <a:off x="5122948" y="5317483"/>
            <a:ext cx="653726" cy="8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25" descr="第01章01-002p-電子顕微鏡レベル"/>
          <p:cNvPicPr>
            <a:picLocks noChangeAspect="1" noChangeArrowheads="1"/>
          </p:cNvPicPr>
          <p:nvPr/>
        </p:nvPicPr>
        <p:blipFill>
          <a:blip r:embed="rId6" cstate="print">
            <a:extLst>
              <a:ext uri="{28A0092B-C50C-407E-A947-70E740481C1C}">
                <a14:useLocalDpi xmlns:a14="http://schemas.microsoft.com/office/drawing/2010/main" val="0"/>
              </a:ext>
            </a:extLst>
          </a:blip>
          <a:srcRect r="57851"/>
          <a:stretch>
            <a:fillRect/>
          </a:stretch>
        </p:blipFill>
        <p:spPr bwMode="auto">
          <a:xfrm rot="2624418">
            <a:off x="6386039" y="5447633"/>
            <a:ext cx="653726" cy="8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25" descr="第01章01-002p-電子顕微鏡レベル"/>
          <p:cNvPicPr>
            <a:picLocks noChangeAspect="1" noChangeArrowheads="1"/>
          </p:cNvPicPr>
          <p:nvPr/>
        </p:nvPicPr>
        <p:blipFill>
          <a:blip r:embed="rId6" cstate="print">
            <a:extLst>
              <a:ext uri="{28A0092B-C50C-407E-A947-70E740481C1C}">
                <a14:useLocalDpi xmlns:a14="http://schemas.microsoft.com/office/drawing/2010/main" val="0"/>
              </a:ext>
            </a:extLst>
          </a:blip>
          <a:srcRect r="57851"/>
          <a:stretch>
            <a:fillRect/>
          </a:stretch>
        </p:blipFill>
        <p:spPr bwMode="auto">
          <a:xfrm rot="2624418">
            <a:off x="5618653" y="5835671"/>
            <a:ext cx="586815" cy="75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25" descr="第01章01-002p-電子顕微鏡レベル"/>
          <p:cNvPicPr>
            <a:picLocks noChangeAspect="1" noChangeArrowheads="1"/>
          </p:cNvPicPr>
          <p:nvPr/>
        </p:nvPicPr>
        <p:blipFill>
          <a:blip r:embed="rId6" cstate="print">
            <a:extLst>
              <a:ext uri="{28A0092B-C50C-407E-A947-70E740481C1C}">
                <a14:useLocalDpi xmlns:a14="http://schemas.microsoft.com/office/drawing/2010/main" val="0"/>
              </a:ext>
            </a:extLst>
          </a:blip>
          <a:srcRect r="57851"/>
          <a:stretch>
            <a:fillRect/>
          </a:stretch>
        </p:blipFill>
        <p:spPr bwMode="auto">
          <a:xfrm rot="19727431">
            <a:off x="5830825" y="4891946"/>
            <a:ext cx="653726" cy="8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25" descr="第01章01-002p-電子顕微鏡レベル"/>
          <p:cNvPicPr>
            <a:picLocks noChangeAspect="1" noChangeArrowheads="1"/>
          </p:cNvPicPr>
          <p:nvPr/>
        </p:nvPicPr>
        <p:blipFill>
          <a:blip r:embed="rId6" cstate="print">
            <a:extLst>
              <a:ext uri="{28A0092B-C50C-407E-A947-70E740481C1C}">
                <a14:useLocalDpi xmlns:a14="http://schemas.microsoft.com/office/drawing/2010/main" val="0"/>
              </a:ext>
            </a:extLst>
          </a:blip>
          <a:srcRect r="57851"/>
          <a:stretch>
            <a:fillRect/>
          </a:stretch>
        </p:blipFill>
        <p:spPr bwMode="auto">
          <a:xfrm rot="4661474">
            <a:off x="7299376" y="5434907"/>
            <a:ext cx="653726" cy="83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25" descr="第01章01-002p-電子顕微鏡レベル"/>
          <p:cNvPicPr>
            <a:picLocks noChangeAspect="1" noChangeArrowheads="1"/>
          </p:cNvPicPr>
          <p:nvPr/>
        </p:nvPicPr>
        <p:blipFill>
          <a:blip r:embed="rId6" cstate="print">
            <a:extLst>
              <a:ext uri="{28A0092B-C50C-407E-A947-70E740481C1C}">
                <a14:useLocalDpi xmlns:a14="http://schemas.microsoft.com/office/drawing/2010/main" val="0"/>
              </a:ext>
            </a:extLst>
          </a:blip>
          <a:srcRect r="57851"/>
          <a:stretch>
            <a:fillRect/>
          </a:stretch>
        </p:blipFill>
        <p:spPr bwMode="auto">
          <a:xfrm rot="1041491">
            <a:off x="6753384" y="5939641"/>
            <a:ext cx="586815" cy="75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Picture 25" descr="第01章01-002p-電子顕微鏡レベル"/>
          <p:cNvPicPr>
            <a:picLocks noChangeAspect="1" noChangeArrowheads="1"/>
          </p:cNvPicPr>
          <p:nvPr/>
        </p:nvPicPr>
        <p:blipFill>
          <a:blip r:embed="rId6" cstate="print">
            <a:extLst>
              <a:ext uri="{28A0092B-C50C-407E-A947-70E740481C1C}">
                <a14:useLocalDpi xmlns:a14="http://schemas.microsoft.com/office/drawing/2010/main" val="0"/>
              </a:ext>
            </a:extLst>
          </a:blip>
          <a:srcRect r="57851"/>
          <a:stretch>
            <a:fillRect/>
          </a:stretch>
        </p:blipFill>
        <p:spPr bwMode="auto">
          <a:xfrm rot="4580365">
            <a:off x="4460301" y="5653205"/>
            <a:ext cx="586815" cy="75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ゴルジ体"/>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7930" y="21616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18" name="テキスト ボックス 217"/>
          <p:cNvSpPr txBox="1"/>
          <p:nvPr/>
        </p:nvSpPr>
        <p:spPr>
          <a:xfrm>
            <a:off x="1309557" y="724592"/>
            <a:ext cx="1838311" cy="523220"/>
          </a:xfrm>
          <a:prstGeom prst="rect">
            <a:avLst/>
          </a:prstGeom>
          <a:noFill/>
        </p:spPr>
        <p:txBody>
          <a:bodyPr wrap="square" rtlCol="0">
            <a:spAutoFit/>
          </a:bodyPr>
          <a:lstStyle/>
          <a:p>
            <a:pPr algn="ctr"/>
            <a:r>
              <a:rPr lang="ja-JP" altLang="en-US" sz="2800" dirty="0" smtClean="0">
                <a:latin typeface="UD デジタル 教科書体 NK-B" panose="02020700000000000000" pitchFamily="18" charset="-128"/>
                <a:ea typeface="UD デジタル 教科書体 NK-B" panose="02020700000000000000" pitchFamily="18" charset="-128"/>
              </a:rPr>
              <a:t>ゴルジ体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cxnSp>
        <p:nvCxnSpPr>
          <p:cNvPr id="219" name="直線矢印コネクタ 218"/>
          <p:cNvCxnSpPr/>
          <p:nvPr/>
        </p:nvCxnSpPr>
        <p:spPr>
          <a:xfrm flipV="1">
            <a:off x="3915725" y="1585325"/>
            <a:ext cx="1210903" cy="75456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5349" y="3946127"/>
            <a:ext cx="2140214" cy="369332"/>
          </a:xfrm>
          <a:prstGeom prst="rect">
            <a:avLst/>
          </a:prstGeom>
          <a:noFill/>
        </p:spPr>
        <p:txBody>
          <a:bodyPr wrap="square" rtlCol="0">
            <a:spAutoFit/>
          </a:bodyPr>
          <a:lstStyle/>
          <a:p>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タンパク質製造工場</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53" name="テキスト ボックス 52"/>
          <p:cNvSpPr txBox="1"/>
          <p:nvPr/>
        </p:nvSpPr>
        <p:spPr>
          <a:xfrm>
            <a:off x="1223555" y="440507"/>
            <a:ext cx="2140214" cy="369332"/>
          </a:xfrm>
          <a:prstGeom prst="rect">
            <a:avLst/>
          </a:prstGeom>
          <a:noFill/>
        </p:spPr>
        <p:txBody>
          <a:bodyPr wrap="square" rtlCol="0">
            <a:spAutoFit/>
          </a:bodyPr>
          <a:lstStyle/>
          <a:p>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タンパク質熟成工場</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cxnSp>
        <p:nvCxnSpPr>
          <p:cNvPr id="6" name="直線矢印コネクタ 5"/>
          <p:cNvCxnSpPr>
            <a:endCxn id="94" idx="3"/>
          </p:cNvCxnSpPr>
          <p:nvPr/>
        </p:nvCxnSpPr>
        <p:spPr>
          <a:xfrm flipV="1">
            <a:off x="1672308" y="3314711"/>
            <a:ext cx="1523534" cy="5068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696153" y="2779780"/>
            <a:ext cx="1759348" cy="1039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endCxn id="98" idx="3"/>
          </p:cNvCxnSpPr>
          <p:nvPr/>
        </p:nvCxnSpPr>
        <p:spPr>
          <a:xfrm flipV="1">
            <a:off x="1681621" y="3625761"/>
            <a:ext cx="1620599" cy="19394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96" idx="4"/>
          </p:cNvCxnSpPr>
          <p:nvPr/>
        </p:nvCxnSpPr>
        <p:spPr>
          <a:xfrm>
            <a:off x="1696153" y="3819708"/>
            <a:ext cx="1517058" cy="1560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9" idx="1"/>
          </p:cNvCxnSpPr>
          <p:nvPr/>
        </p:nvCxnSpPr>
        <p:spPr>
          <a:xfrm flipV="1">
            <a:off x="1665846" y="2527483"/>
            <a:ext cx="1980842" cy="13007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12050" y="947030"/>
            <a:ext cx="2154852" cy="2662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a:blip r:embed="rId8"/>
          <a:stretch>
            <a:fillRect/>
          </a:stretch>
        </p:blipFill>
        <p:spPr>
          <a:xfrm>
            <a:off x="9940666" y="4712644"/>
            <a:ext cx="1910407" cy="1885788"/>
          </a:xfrm>
          <a:prstGeom prst="rect">
            <a:avLst/>
          </a:prstGeom>
        </p:spPr>
      </p:pic>
      <p:cxnSp>
        <p:nvCxnSpPr>
          <p:cNvPr id="33" name="直線コネクタ 32"/>
          <p:cNvCxnSpPr/>
          <p:nvPr/>
        </p:nvCxnSpPr>
        <p:spPr>
          <a:xfrm flipV="1">
            <a:off x="7836878" y="4783246"/>
            <a:ext cx="2484066" cy="101038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7836878" y="5884554"/>
            <a:ext cx="2484066" cy="71387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681288" y="4144177"/>
            <a:ext cx="2328430" cy="646331"/>
          </a:xfrm>
          <a:prstGeom prst="rect">
            <a:avLst/>
          </a:prstGeom>
          <a:noFill/>
        </p:spPr>
        <p:txBody>
          <a:bodyPr wrap="square" rtlCol="0">
            <a:spAutoFit/>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ミトコンドリア</a:t>
            </a:r>
            <a:r>
              <a:rPr kumimoji="1" lang="en-US" altLang="ja-JP" dirty="0" smtClean="0">
                <a:latin typeface="UD デジタル 教科書体 NK-B" panose="02020700000000000000" pitchFamily="18" charset="-128"/>
                <a:ea typeface="UD デジタル 教科書体 NK-B" panose="02020700000000000000" pitchFamily="18" charset="-128"/>
              </a:rPr>
              <a:t>DNA</a:t>
            </a:r>
          </a:p>
          <a:p>
            <a:pPr algn="ctr"/>
            <a:r>
              <a:rPr lang="ja-JP" altLang="en-US" dirty="0" smtClean="0">
                <a:latin typeface="UD デジタル 教科書体 NK-B" panose="02020700000000000000" pitchFamily="18" charset="-128"/>
                <a:ea typeface="UD デジタル 教科書体 NK-B" panose="02020700000000000000" pitchFamily="18" charset="-128"/>
              </a:rPr>
              <a:t>（</a:t>
            </a:r>
            <a:r>
              <a:rPr lang="en-US" altLang="ja-JP" dirty="0" err="1" smtClean="0">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83" name="テキスト ボックス 82"/>
          <p:cNvSpPr txBox="1"/>
          <p:nvPr/>
        </p:nvSpPr>
        <p:spPr>
          <a:xfrm>
            <a:off x="9940666" y="6569124"/>
            <a:ext cx="2140214" cy="369332"/>
          </a:xfrm>
          <a:prstGeom prst="rect">
            <a:avLst/>
          </a:prstGeom>
          <a:noFill/>
        </p:spPr>
        <p:txBody>
          <a:bodyPr wrap="square" rtlCol="0">
            <a:spAutoFit/>
          </a:bodyPr>
          <a:lstStyle/>
          <a:p>
            <a:pPr algn="ct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環状二重螺旋構造</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36" name="テキスト ボックス 35"/>
          <p:cNvSpPr txBox="1"/>
          <p:nvPr/>
        </p:nvSpPr>
        <p:spPr>
          <a:xfrm>
            <a:off x="10141886" y="5543947"/>
            <a:ext cx="1507966" cy="276999"/>
          </a:xfrm>
          <a:prstGeom prst="rect">
            <a:avLst/>
          </a:prstGeom>
          <a:noFill/>
        </p:spPr>
        <p:txBody>
          <a:bodyPr wrap="square" rtlCol="0">
            <a:spAutoFit/>
          </a:bodyPr>
          <a:lstStyle/>
          <a:p>
            <a:pPr algn="ctr"/>
            <a:r>
              <a:rPr kumimoji="1" lang="ja-JP" altLang="en-US" sz="1200" dirty="0" smtClean="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smtClean="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smtClean="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endPar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endParaRPr>
          </a:p>
        </p:txBody>
      </p:sp>
      <p:pic>
        <p:nvPicPr>
          <p:cNvPr id="1028" name="Picture 4" descr="赤ちゃん 笑顔 イラスト素材 [ 6115052 ] - フォトライブラリー photolibrar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7862" y="2507811"/>
            <a:ext cx="1198526" cy="1103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外回り　営業"/>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541" y="201537"/>
            <a:ext cx="1269390" cy="13779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直線矢印コネクタ 42"/>
          <p:cNvCxnSpPr/>
          <p:nvPr/>
        </p:nvCxnSpPr>
        <p:spPr>
          <a:xfrm flipV="1">
            <a:off x="887240" y="1579437"/>
            <a:ext cx="0" cy="107225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92337" y="1927209"/>
            <a:ext cx="2919658" cy="430887"/>
          </a:xfrm>
          <a:prstGeom prst="rect">
            <a:avLst/>
          </a:prstGeom>
          <a:noFill/>
        </p:spPr>
        <p:txBody>
          <a:bodyPr wrap="square" rtlCol="0">
            <a:spAutoFit/>
          </a:bodyPr>
          <a:lstStyle/>
          <a:p>
            <a:r>
              <a:rPr kumimoji="1" lang="ja-JP" altLang="en-US" sz="1100" dirty="0" smtClean="0">
                <a:latin typeface="UD デジタル 教科書体 NK-B" panose="02020700000000000000" pitchFamily="18" charset="-128"/>
                <a:ea typeface="UD デジタル 教科書体 NK-B" panose="02020700000000000000" pitchFamily="18" charset="-128"/>
              </a:rPr>
              <a:t>生まれたてのタンパク質は役に立たない</a:t>
            </a:r>
            <a:r>
              <a:rPr lang="ja-JP" altLang="en-US" sz="1100" dirty="0" smtClean="0">
                <a:latin typeface="UD デジタル 教科書体 NK-B" panose="02020700000000000000" pitchFamily="18" charset="-128"/>
                <a:ea typeface="UD デジタル 教科書体 NK-B" panose="02020700000000000000" pitchFamily="18" charset="-128"/>
              </a:rPr>
              <a:t>。</a:t>
            </a:r>
            <a:endParaRPr lang="en-US" altLang="ja-JP" sz="1100" dirty="0" smtClean="0">
              <a:latin typeface="UD デジタル 教科書体 NK-B" panose="02020700000000000000" pitchFamily="18" charset="-128"/>
              <a:ea typeface="UD デジタル 教科書体 NK-B" panose="02020700000000000000" pitchFamily="18" charset="-128"/>
            </a:endParaRPr>
          </a:p>
          <a:p>
            <a:r>
              <a:rPr lang="ja-JP" altLang="en-US" sz="1100" dirty="0" smtClean="0">
                <a:latin typeface="UD デジタル 教科書体 NK-B" panose="02020700000000000000" pitchFamily="18" charset="-128"/>
                <a:ea typeface="UD デジタル 教科書体 NK-B" panose="02020700000000000000" pitchFamily="18" charset="-128"/>
              </a:rPr>
              <a:t>赤ちゃん「タンパク質」を一人前にしなくては。</a:t>
            </a:r>
            <a:endParaRPr kumimoji="1" lang="ja-JP" altLang="en-US" sz="1100" dirty="0">
              <a:latin typeface="UD デジタル 教科書体 NK-B" panose="02020700000000000000" pitchFamily="18" charset="-128"/>
              <a:ea typeface="UD デジタル 教科書体 NK-B" panose="02020700000000000000" pitchFamily="18" charset="-128"/>
            </a:endParaRPr>
          </a:p>
        </p:txBody>
      </p:sp>
      <p:sp>
        <p:nvSpPr>
          <p:cNvPr id="105" name="正方形/長方形 104"/>
          <p:cNvSpPr/>
          <p:nvPr/>
        </p:nvSpPr>
        <p:spPr>
          <a:xfrm>
            <a:off x="6430817" y="690432"/>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108" name="正方形/長方形 107"/>
          <p:cNvSpPr/>
          <p:nvPr/>
        </p:nvSpPr>
        <p:spPr>
          <a:xfrm>
            <a:off x="3137438" y="4212373"/>
            <a:ext cx="1500732" cy="461665"/>
          </a:xfrm>
          <a:prstGeom prst="rect">
            <a:avLst/>
          </a:prstGeom>
        </p:spPr>
        <p:txBody>
          <a:bodyPr wrap="none">
            <a:spAutoFit/>
          </a:bodyPr>
          <a:lstStyle/>
          <a:p>
            <a:r>
              <a:rPr lang="en-US" altLang="ja-JP" sz="2400" dirty="0" smtClean="0">
                <a:latin typeface="Bauhaus 93" panose="04030905020B02020C02" pitchFamily="82" charset="0"/>
              </a:rPr>
              <a:t>Ribosome</a:t>
            </a:r>
            <a:endParaRPr lang="ja-JP" altLang="en-US" sz="2400" dirty="0">
              <a:latin typeface="Bauhaus 93" panose="04030905020B02020C02" pitchFamily="82" charset="0"/>
            </a:endParaRPr>
          </a:p>
        </p:txBody>
      </p:sp>
    </p:spTree>
    <p:extLst>
      <p:ext uri="{BB962C8B-B14F-4D97-AF65-F5344CB8AC3E}">
        <p14:creationId xmlns:p14="http://schemas.microsoft.com/office/powerpoint/2010/main" val="35465612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角丸四角形 19"/>
          <p:cNvSpPr/>
          <p:nvPr/>
        </p:nvSpPr>
        <p:spPr>
          <a:xfrm>
            <a:off x="3857730" y="3112937"/>
            <a:ext cx="2958090" cy="1160520"/>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a:blip r:embed="rId3"/>
          <a:stretch>
            <a:fillRect/>
          </a:stretch>
        </p:blipFill>
        <p:spPr>
          <a:xfrm>
            <a:off x="3857730" y="3069053"/>
            <a:ext cx="1283516" cy="1238119"/>
          </a:xfrm>
          <a:prstGeom prst="rect">
            <a:avLst/>
          </a:prstGeom>
        </p:spPr>
      </p:pic>
      <p:pic>
        <p:nvPicPr>
          <p:cNvPr id="29" name="図 28"/>
          <p:cNvPicPr>
            <a:picLocks noChangeAspect="1"/>
          </p:cNvPicPr>
          <p:nvPr/>
        </p:nvPicPr>
        <p:blipFill>
          <a:blip r:embed="rId4"/>
          <a:stretch>
            <a:fillRect/>
          </a:stretch>
        </p:blipFill>
        <p:spPr>
          <a:xfrm>
            <a:off x="5540630" y="3087836"/>
            <a:ext cx="1244572" cy="1200552"/>
          </a:xfrm>
          <a:prstGeom prst="rect">
            <a:avLst/>
          </a:prstGeom>
        </p:spPr>
      </p:pic>
      <p:sp>
        <p:nvSpPr>
          <p:cNvPr id="30" name="等号 29"/>
          <p:cNvSpPr/>
          <p:nvPr/>
        </p:nvSpPr>
        <p:spPr>
          <a:xfrm>
            <a:off x="4950432" y="3415469"/>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角丸四角形 31"/>
          <p:cNvSpPr/>
          <p:nvPr/>
        </p:nvSpPr>
        <p:spPr>
          <a:xfrm>
            <a:off x="3799058" y="5016389"/>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5"/>
          <a:stretch>
            <a:fillRect/>
          </a:stretch>
        </p:blipFill>
        <p:spPr>
          <a:xfrm>
            <a:off x="3799058" y="4966156"/>
            <a:ext cx="1263429" cy="1218742"/>
          </a:xfrm>
          <a:prstGeom prst="rect">
            <a:avLst/>
          </a:prstGeom>
        </p:spPr>
      </p:pic>
      <p:sp>
        <p:nvSpPr>
          <p:cNvPr id="34" name="等号 33"/>
          <p:cNvSpPr/>
          <p:nvPr/>
        </p:nvSpPr>
        <p:spPr>
          <a:xfrm>
            <a:off x="4931506" y="531553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6" name="図 35"/>
          <p:cNvPicPr>
            <a:picLocks noChangeAspect="1"/>
          </p:cNvPicPr>
          <p:nvPr/>
        </p:nvPicPr>
        <p:blipFill>
          <a:blip r:embed="rId6"/>
          <a:stretch>
            <a:fillRect/>
          </a:stretch>
        </p:blipFill>
        <p:spPr>
          <a:xfrm>
            <a:off x="5543678" y="4999367"/>
            <a:ext cx="1225048" cy="1185531"/>
          </a:xfrm>
          <a:prstGeom prst="rect">
            <a:avLst/>
          </a:prstGeom>
        </p:spPr>
      </p:pic>
      <p:sp>
        <p:nvSpPr>
          <p:cNvPr id="37" name="下矢印 36"/>
          <p:cNvSpPr/>
          <p:nvPr/>
        </p:nvSpPr>
        <p:spPr>
          <a:xfrm>
            <a:off x="3996851" y="4329961"/>
            <a:ext cx="2667435" cy="651126"/>
          </a:xfrm>
          <a:prstGeom prst="downArrow">
            <a:avLst/>
          </a:prstGeom>
          <a:solidFill>
            <a:schemeClr val="accent2">
              <a:lumMod val="75000"/>
            </a:schemeClr>
          </a:solidFill>
          <a:ln>
            <a:solidFill>
              <a:schemeClr val="accent6">
                <a:lumMod val="75000"/>
              </a:schemeClr>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p:cNvGrpSpPr/>
          <p:nvPr/>
        </p:nvGrpSpPr>
        <p:grpSpPr>
          <a:xfrm>
            <a:off x="7451239" y="4987469"/>
            <a:ext cx="2958090" cy="1238119"/>
            <a:chOff x="6792356" y="3490400"/>
            <a:chExt cx="2958090" cy="1238119"/>
          </a:xfrm>
        </p:grpSpPr>
        <p:sp>
          <p:nvSpPr>
            <p:cNvPr id="39" name="角丸四角形 38"/>
            <p:cNvSpPr/>
            <p:nvPr/>
          </p:nvSpPr>
          <p:spPr>
            <a:xfrm>
              <a:off x="6792356" y="3534284"/>
              <a:ext cx="2958090" cy="1160520"/>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p:cNvPicPr>
              <a:picLocks noChangeAspect="1"/>
            </p:cNvPicPr>
            <p:nvPr/>
          </p:nvPicPr>
          <p:blipFill>
            <a:blip r:embed="rId3"/>
            <a:stretch>
              <a:fillRect/>
            </a:stretch>
          </p:blipFill>
          <p:spPr>
            <a:xfrm>
              <a:off x="6792356" y="3490400"/>
              <a:ext cx="1283516" cy="1238119"/>
            </a:xfrm>
            <a:prstGeom prst="rect">
              <a:avLst/>
            </a:prstGeom>
          </p:spPr>
        </p:pic>
        <p:pic>
          <p:nvPicPr>
            <p:cNvPr id="41" name="図 40"/>
            <p:cNvPicPr>
              <a:picLocks noChangeAspect="1"/>
            </p:cNvPicPr>
            <p:nvPr/>
          </p:nvPicPr>
          <p:blipFill>
            <a:blip r:embed="rId4"/>
            <a:stretch>
              <a:fillRect/>
            </a:stretch>
          </p:blipFill>
          <p:spPr>
            <a:xfrm>
              <a:off x="8475256" y="3509183"/>
              <a:ext cx="1244572" cy="1200552"/>
            </a:xfrm>
            <a:prstGeom prst="rect">
              <a:avLst/>
            </a:prstGeom>
          </p:spPr>
        </p:pic>
        <p:sp>
          <p:nvSpPr>
            <p:cNvPr id="42" name="等号 41"/>
            <p:cNvSpPr/>
            <p:nvPr/>
          </p:nvSpPr>
          <p:spPr>
            <a:xfrm>
              <a:off x="7885058" y="382034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43" name="グループ化 42"/>
          <p:cNvGrpSpPr/>
          <p:nvPr/>
        </p:nvGrpSpPr>
        <p:grpSpPr>
          <a:xfrm>
            <a:off x="7435527" y="3054715"/>
            <a:ext cx="3035946" cy="1218742"/>
            <a:chOff x="6750160" y="5090937"/>
            <a:chExt cx="3035946" cy="1218742"/>
          </a:xfrm>
        </p:grpSpPr>
        <p:sp>
          <p:nvSpPr>
            <p:cNvPr id="44" name="角丸四角形 43"/>
            <p:cNvSpPr/>
            <p:nvPr/>
          </p:nvSpPr>
          <p:spPr>
            <a:xfrm>
              <a:off x="6750160" y="5141170"/>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5"/>
            <a:stretch>
              <a:fillRect/>
            </a:stretch>
          </p:blipFill>
          <p:spPr>
            <a:xfrm>
              <a:off x="6750160" y="5090937"/>
              <a:ext cx="1263429" cy="1218742"/>
            </a:xfrm>
            <a:prstGeom prst="rect">
              <a:avLst/>
            </a:prstGeom>
          </p:spPr>
        </p:pic>
        <p:sp>
          <p:nvSpPr>
            <p:cNvPr id="46" name="等号 45"/>
            <p:cNvSpPr/>
            <p:nvPr/>
          </p:nvSpPr>
          <p:spPr>
            <a:xfrm>
              <a:off x="7866132" y="5432073"/>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7" name="下矢印 46"/>
          <p:cNvSpPr/>
          <p:nvPr/>
        </p:nvSpPr>
        <p:spPr>
          <a:xfrm>
            <a:off x="7582353" y="4321972"/>
            <a:ext cx="2667435" cy="631782"/>
          </a:xfrm>
          <a:prstGeom prst="downArrow">
            <a:avLst/>
          </a:prstGeom>
          <a:solidFill>
            <a:schemeClr val="accent2">
              <a:lumMod val="75000"/>
            </a:schemeClr>
          </a:solidFill>
          <a:ln>
            <a:solidFill>
              <a:schemeClr val="accent6">
                <a:lumMod val="75000"/>
              </a:schemeClr>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461557" y="4416614"/>
            <a:ext cx="952107" cy="369332"/>
          </a:xfrm>
          <a:prstGeom prst="rect">
            <a:avLst/>
          </a:prstGeom>
          <a:noFill/>
        </p:spPr>
        <p:txBody>
          <a:bodyPr wrap="square" rtlCol="0">
            <a:spAutoFit/>
          </a:bodyPr>
          <a:lstStyle/>
          <a:p>
            <a:pPr algn="ctr"/>
            <a:r>
              <a:rPr kumimoji="1" lang="ja-JP" altLang="en-US" dirty="0" smtClean="0">
                <a:solidFill>
                  <a:schemeClr val="bg1"/>
                </a:solidFill>
                <a:latin typeface="UD デジタル 教科書体 N-B" panose="02020700000000000000" pitchFamily="17" charset="-128"/>
                <a:ea typeface="UD デジタル 教科書体 N-B" panose="02020700000000000000" pitchFamily="17" charset="-128"/>
              </a:rPr>
              <a:t>変換</a:t>
            </a:r>
            <a:endParaRPr kumimoji="1" lang="ja-JP" altLang="en-US" dirty="0">
              <a:solidFill>
                <a:schemeClr val="bg1"/>
              </a:solidFill>
              <a:latin typeface="UD デジタル 教科書体 N-B" panose="02020700000000000000" pitchFamily="17" charset="-128"/>
              <a:ea typeface="UD デジタル 教科書体 N-B" panose="02020700000000000000" pitchFamily="17" charset="-128"/>
            </a:endParaRPr>
          </a:p>
        </p:txBody>
      </p:sp>
      <p:sp>
        <p:nvSpPr>
          <p:cNvPr id="49" name="テキスト ボックス 48"/>
          <p:cNvSpPr txBox="1"/>
          <p:nvPr/>
        </p:nvSpPr>
        <p:spPr>
          <a:xfrm>
            <a:off x="4849122" y="4424023"/>
            <a:ext cx="952107" cy="369332"/>
          </a:xfrm>
          <a:prstGeom prst="rect">
            <a:avLst/>
          </a:prstGeom>
          <a:noFill/>
        </p:spPr>
        <p:txBody>
          <a:bodyPr wrap="square" rtlCol="0">
            <a:spAutoFit/>
          </a:bodyPr>
          <a:lstStyle/>
          <a:p>
            <a:pPr algn="ctr"/>
            <a:r>
              <a:rPr kumimoji="1" lang="ja-JP" altLang="en-US" dirty="0" smtClean="0">
                <a:solidFill>
                  <a:schemeClr val="bg1"/>
                </a:solidFill>
                <a:latin typeface="UD デジタル 教科書体 N-B" panose="02020700000000000000" pitchFamily="17" charset="-128"/>
                <a:ea typeface="UD デジタル 教科書体 N-B" panose="02020700000000000000" pitchFamily="17" charset="-128"/>
              </a:rPr>
              <a:t>変換</a:t>
            </a:r>
            <a:endParaRPr kumimoji="1" lang="ja-JP" altLang="en-US" dirty="0">
              <a:solidFill>
                <a:schemeClr val="bg1"/>
              </a:solidFill>
              <a:latin typeface="UD デジタル 教科書体 N-B" panose="02020700000000000000" pitchFamily="17" charset="-128"/>
              <a:ea typeface="UD デジタル 教科書体 N-B" panose="02020700000000000000" pitchFamily="17" charset="-128"/>
            </a:endParaRPr>
          </a:p>
        </p:txBody>
      </p:sp>
      <p:pic>
        <p:nvPicPr>
          <p:cNvPr id="50" name="図 49"/>
          <p:cNvPicPr>
            <a:picLocks noChangeAspect="1"/>
          </p:cNvPicPr>
          <p:nvPr/>
        </p:nvPicPr>
        <p:blipFill>
          <a:blip r:embed="rId6"/>
          <a:stretch>
            <a:fillRect/>
          </a:stretch>
        </p:blipFill>
        <p:spPr>
          <a:xfrm>
            <a:off x="9263526" y="3081358"/>
            <a:ext cx="1225048" cy="1185531"/>
          </a:xfrm>
          <a:prstGeom prst="rect">
            <a:avLst/>
          </a:prstGeom>
        </p:spPr>
      </p:pic>
    </p:spTree>
    <p:extLst>
      <p:ext uri="{BB962C8B-B14F-4D97-AF65-F5344CB8AC3E}">
        <p14:creationId xmlns:p14="http://schemas.microsoft.com/office/powerpoint/2010/main" val="33067031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表 4">
            <a:extLst>
              <a:ext uri="{FF2B5EF4-FFF2-40B4-BE49-F238E27FC236}">
                <a16:creationId xmlns:a16="http://schemas.microsoft.com/office/drawing/2014/main" id="{F800E78A-BC27-4A95-AFAF-E764973BE2BF}"/>
              </a:ext>
            </a:extLst>
          </p:cNvPr>
          <p:cNvGraphicFramePr>
            <a:graphicFrameLocks noGrp="1"/>
          </p:cNvGraphicFramePr>
          <p:nvPr>
            <p:extLst>
              <p:ext uri="{D42A27DB-BD31-4B8C-83A1-F6EECF244321}">
                <p14:modId xmlns:p14="http://schemas.microsoft.com/office/powerpoint/2010/main" val="2522462806"/>
              </p:ext>
            </p:extLst>
          </p:nvPr>
        </p:nvGraphicFramePr>
        <p:xfrm>
          <a:off x="1" y="1741964"/>
          <a:ext cx="12192000" cy="3383280"/>
        </p:xfrm>
        <a:graphic>
          <a:graphicData uri="http://schemas.openxmlformats.org/drawingml/2006/table">
            <a:tbl>
              <a:tblPr firstRow="1" bandRow="1">
                <a:tableStyleId>{6E25E649-3F16-4E02-A733-19D2CDBF48F0}</a:tableStyleId>
              </a:tblPr>
              <a:tblGrid>
                <a:gridCol w="2537716">
                  <a:extLst>
                    <a:ext uri="{9D8B030D-6E8A-4147-A177-3AD203B41FA5}">
                      <a16:colId xmlns:a16="http://schemas.microsoft.com/office/drawing/2014/main" val="917144207"/>
                    </a:ext>
                  </a:extLst>
                </a:gridCol>
                <a:gridCol w="7561780">
                  <a:extLst>
                    <a:ext uri="{9D8B030D-6E8A-4147-A177-3AD203B41FA5}">
                      <a16:colId xmlns:a16="http://schemas.microsoft.com/office/drawing/2014/main" val="2303484867"/>
                    </a:ext>
                  </a:extLst>
                </a:gridCol>
                <a:gridCol w="2092504">
                  <a:extLst>
                    <a:ext uri="{9D8B030D-6E8A-4147-A177-3AD203B41FA5}">
                      <a16:colId xmlns:a16="http://schemas.microsoft.com/office/drawing/2014/main" val="852407910"/>
                    </a:ext>
                  </a:extLst>
                </a:gridCol>
              </a:tblGrid>
              <a:tr h="0">
                <a:tc>
                  <a:txBody>
                    <a:bodyPr/>
                    <a:lstStyle/>
                    <a:p>
                      <a:pPr algn="ctr"/>
                      <a:r>
                        <a:rPr kumimoji="1" lang="ja-JP" altLang="en-US" sz="1600" dirty="0" smtClean="0">
                          <a:latin typeface="Meiryo UI" panose="020B0604030504040204" pitchFamily="50" charset="-128"/>
                          <a:ea typeface="Meiryo UI" panose="020B0604030504040204" pitchFamily="50" charset="-128"/>
                        </a:rPr>
                        <a:t>企業名</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smtClean="0">
                          <a:latin typeface="Meiryo UI" panose="020B0604030504040204" pitchFamily="50" charset="-128"/>
                          <a:ea typeface="Meiryo UI" panose="020B0604030504040204" pitchFamily="50" charset="-128"/>
                        </a:rPr>
                        <a:t>概要・基盤技術</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smtClean="0">
                          <a:latin typeface="Meiryo UI" panose="020B0604030504040204" pitchFamily="50" charset="-128"/>
                          <a:ea typeface="Meiryo UI" panose="020B0604030504040204" pitchFamily="50" charset="-128"/>
                        </a:rPr>
                        <a:t>備考</a:t>
                      </a:r>
                      <a:endParaRPr kumimoji="1" lang="ja-JP" altLang="en-US" sz="16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9355932"/>
                  </a:ext>
                </a:extLst>
              </a:tr>
              <a:tr h="360024">
                <a:tc>
                  <a:txBody>
                    <a:bodyPr/>
                    <a:lstStyle/>
                    <a:p>
                      <a:r>
                        <a:rPr kumimoji="1" lang="en-US" altLang="ja-JP" sz="1600" dirty="0" err="1" smtClean="0">
                          <a:latin typeface="UD デジタル 教科書体 NK-B" panose="02020700000000000000" pitchFamily="18" charset="-128"/>
                          <a:ea typeface="UD デジタル 教科書体 NK-B" panose="02020700000000000000" pitchFamily="18" charset="-128"/>
                        </a:rPr>
                        <a:t>ProQR</a:t>
                      </a:r>
                      <a:r>
                        <a:rPr kumimoji="1" lang="en-US" altLang="ja-JP" sz="1600" dirty="0" smtClean="0">
                          <a:latin typeface="UD デジタル 教科書体 NK-B" panose="02020700000000000000" pitchFamily="18" charset="-128"/>
                          <a:ea typeface="UD デジタル 教科書体 NK-B" panose="02020700000000000000" pitchFamily="18" charset="-128"/>
                        </a:rPr>
                        <a:t> </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err="1" smtClean="0">
                          <a:latin typeface="UD デジタル 教科書体 NK-B" panose="02020700000000000000" pitchFamily="18" charset="-128"/>
                          <a:ea typeface="UD デジタル 教科書体 NK-B" panose="02020700000000000000" pitchFamily="18" charset="-128"/>
                        </a:rPr>
                        <a:t>Axiomer</a:t>
                      </a:r>
                      <a:r>
                        <a:rPr kumimoji="1" lang="ja-JP" altLang="en-US" sz="1400" dirty="0" smtClean="0">
                          <a:latin typeface="UD デジタル 教科書体 NK-B" panose="02020700000000000000" pitchFamily="18" charset="-128"/>
                          <a:ea typeface="UD デジタル 教科書体 NK-B" panose="02020700000000000000" pitchFamily="18" charset="-128"/>
                        </a:rPr>
                        <a:t>技術により</a:t>
                      </a:r>
                      <a:r>
                        <a:rPr kumimoji="1" lang="en-US" altLang="ja-JP" sz="1400" dirty="0" smtClean="0">
                          <a:latin typeface="UD デジタル 教科書体 NK-B" panose="02020700000000000000" pitchFamily="18" charset="-128"/>
                          <a:ea typeface="UD デジタル 教科書体 NK-B" panose="02020700000000000000" pitchFamily="18" charset="-128"/>
                        </a:rPr>
                        <a:t>G to A</a:t>
                      </a:r>
                      <a:r>
                        <a:rPr kumimoji="1" lang="ja-JP" altLang="en-US" sz="1400" dirty="0" smtClean="0">
                          <a:latin typeface="UD デジタル 教科書体 NK-B" panose="02020700000000000000" pitchFamily="18" charset="-128"/>
                          <a:ea typeface="UD デジタル 教科書体 NK-B" panose="02020700000000000000" pitchFamily="18" charset="-128"/>
                        </a:rPr>
                        <a:t>変異による遺伝性疾患を対象に核酸医薬を開発</a:t>
                      </a:r>
                      <a:endParaRPr kumimoji="1" lang="en-US" altLang="ja-JP" sz="1400" dirty="0" smtClean="0">
                        <a:latin typeface="UD デジタル 教科書体 NK-B" panose="02020700000000000000" pitchFamily="18" charset="-128"/>
                        <a:ea typeface="UD デジタル 教科書体 NK-B" panose="02020700000000000000" pitchFamily="18" charset="-128"/>
                      </a:endParaRPr>
                    </a:p>
                    <a:p>
                      <a:r>
                        <a:rPr kumimoji="1" lang="ja-JP" altLang="en-US" sz="1400" dirty="0" smtClean="0">
                          <a:latin typeface="UD デジタル 教科書体 NK-B" panose="02020700000000000000" pitchFamily="18" charset="-128"/>
                          <a:ea typeface="UD デジタル 教科書体 NK-B" panose="02020700000000000000" pitchFamily="18" charset="-128"/>
                        </a:rPr>
                        <a:t>ハーラー症候群や囊胞性線維症などの</a:t>
                      </a:r>
                      <a:r>
                        <a:rPr kumimoji="1" lang="en-US" altLang="ja-JP" sz="1400" dirty="0" smtClean="0">
                          <a:latin typeface="UD デジタル 教科書体 NK-B" panose="02020700000000000000" pitchFamily="18" charset="-128"/>
                          <a:ea typeface="UD デジタル 教科書体 NK-B" panose="02020700000000000000" pitchFamily="18" charset="-128"/>
                        </a:rPr>
                        <a:t>pre-mRNA</a:t>
                      </a:r>
                      <a:r>
                        <a:rPr kumimoji="1" lang="ja-JP" altLang="en-US" sz="1400" dirty="0" smtClean="0">
                          <a:latin typeface="UD デジタル 教科書体 NK-B" panose="02020700000000000000" pitchFamily="18" charset="-128"/>
                          <a:ea typeface="UD デジタル 教科書体 NK-B" panose="02020700000000000000" pitchFamily="18" charset="-128"/>
                        </a:rPr>
                        <a:t>を編集する核酸医薬の前臨床</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200" dirty="0" smtClean="0">
                          <a:latin typeface="UD デジタル 教科書体 NK-B" panose="02020700000000000000" pitchFamily="18" charset="-128"/>
                          <a:ea typeface="UD デジタル 教科書体 NK-B" panose="02020700000000000000" pitchFamily="18" charset="-128"/>
                        </a:rPr>
                        <a:t>2012</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上場</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131470817"/>
                  </a:ext>
                </a:extLst>
              </a:tr>
              <a:tr h="370840">
                <a:tc>
                  <a:txBody>
                    <a:bodyPr/>
                    <a:lstStyle/>
                    <a:p>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Beam 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ヌクレアーゼ活性を無くしリンカーで脱アミノ化酵素を付加した</a:t>
                      </a:r>
                      <a:r>
                        <a:rPr kumimoji="1" lang="en-US" altLang="ja-JP" sz="1400" b="0" i="0" kern="1200" dirty="0" err="1"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Cas</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タンパク質と</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gRNA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を導入し</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の標的配列を</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gRNA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で捕捉し一塩基編集技術で書換え</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200" dirty="0" smtClean="0">
                          <a:latin typeface="UD デジタル 教科書体 NK-B" panose="02020700000000000000" pitchFamily="18" charset="-128"/>
                          <a:ea typeface="UD デジタル 教科書体 NK-B" panose="02020700000000000000" pitchFamily="18" charset="-128"/>
                        </a:rPr>
                        <a:t>2017</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上場</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611277616"/>
                  </a:ext>
                </a:extLst>
              </a:tr>
              <a:tr h="370840">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ACCENT 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dirty="0" smtClean="0">
                          <a:latin typeface="UD デジタル 教科書体 NK-B" panose="02020700000000000000" pitchFamily="18" charset="-128"/>
                          <a:ea typeface="UD デジタル 教科書体 NK-B" panose="02020700000000000000" pitchFamily="18" charset="-128"/>
                        </a:rPr>
                        <a:t>癌の発症や増殖に関与する</a:t>
                      </a:r>
                      <a:r>
                        <a:rPr kumimoji="1" lang="en-US" altLang="ja-JP" sz="1400" dirty="0" smtClean="0">
                          <a:latin typeface="UD デジタル 教科書体 NK-B" panose="02020700000000000000" pitchFamily="18" charset="-128"/>
                          <a:ea typeface="UD デジタル 教科書体 NK-B" panose="02020700000000000000" pitchFamily="18" charset="-128"/>
                        </a:rPr>
                        <a:t>RNA</a:t>
                      </a:r>
                      <a:r>
                        <a:rPr kumimoji="1" lang="ja-JP" altLang="en-US" sz="1400" dirty="0" smtClean="0">
                          <a:latin typeface="UD デジタル 教科書体 NK-B" panose="02020700000000000000" pitchFamily="18" charset="-128"/>
                          <a:ea typeface="UD デジタル 教科書体 NK-B" panose="02020700000000000000" pitchFamily="18" charset="-128"/>
                        </a:rPr>
                        <a:t>修飾タンパク質（</a:t>
                      </a:r>
                      <a:r>
                        <a:rPr kumimoji="1" lang="en-US" altLang="ja-JP" sz="1400" dirty="0" smtClean="0">
                          <a:latin typeface="UD デジタル 教科書体 NK-B" panose="02020700000000000000" pitchFamily="18" charset="-128"/>
                          <a:ea typeface="UD デジタル 教科書体 NK-B" panose="02020700000000000000" pitchFamily="18" charset="-128"/>
                        </a:rPr>
                        <a:t>RMPs</a:t>
                      </a:r>
                      <a:r>
                        <a:rPr kumimoji="1" lang="ja-JP" altLang="en-US" sz="1400" dirty="0" smtClean="0">
                          <a:latin typeface="UD デジタル 教科書体 NK-B" panose="02020700000000000000" pitchFamily="18" charset="-128"/>
                          <a:ea typeface="UD デジタル 教科書体 NK-B" panose="02020700000000000000" pitchFamily="18" charset="-128"/>
                        </a:rPr>
                        <a:t>）を特異的に阻害する低分子薬を開発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UD デジタル 教科書体 NK-B" panose="02020700000000000000" pitchFamily="18" charset="-128"/>
                          <a:ea typeface="UD デジタル 教科書体 NK-B" panose="02020700000000000000" pitchFamily="18" charset="-128"/>
                        </a:rPr>
                        <a:t>2017</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smtClean="0">
                          <a:latin typeface="UD デジタル 教科書体 NK-B" panose="02020700000000000000" pitchFamily="18" charset="-128"/>
                          <a:ea typeface="UD デジタル 教科書体 NK-B" panose="02020700000000000000" pitchFamily="18" charset="-128"/>
                        </a:rPr>
                        <a:t>4,000</a:t>
                      </a:r>
                      <a:r>
                        <a:rPr kumimoji="1" lang="ja-JP" altLang="en-US" sz="1200" dirty="0" smtClean="0">
                          <a:latin typeface="UD デジタル 教科書体 NK-B" panose="02020700000000000000" pitchFamily="18" charset="-128"/>
                          <a:ea typeface="UD デジタル 教科書体 NK-B" panose="02020700000000000000" pitchFamily="18" charset="-128"/>
                        </a:rPr>
                        <a:t>万ドル</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シリーズ</a:t>
                      </a:r>
                      <a:r>
                        <a:rPr kumimoji="1" lang="en-US" altLang="ja-JP" sz="1200" dirty="0" smtClean="0">
                          <a:latin typeface="UD デジタル 教科書体 NK-B" panose="02020700000000000000" pitchFamily="18" charset="-128"/>
                          <a:ea typeface="UD デジタル 教科書体 NK-B" panose="02020700000000000000" pitchFamily="18" charset="-128"/>
                        </a:rPr>
                        <a:t>A</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858049934"/>
                  </a:ext>
                </a:extLst>
              </a:tr>
              <a:tr h="370840">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Shape </a:t>
                      </a:r>
                      <a:r>
                        <a:rPr kumimoji="1" lang="en-US" altLang="ja-JP" sz="1600" dirty="0" err="1" smtClean="0">
                          <a:latin typeface="UD デジタル 教科書体 NK-B" panose="02020700000000000000" pitchFamily="18" charset="-128"/>
                          <a:ea typeface="UD デジタル 教科書体 NK-B" panose="02020700000000000000" pitchFamily="18" charset="-128"/>
                        </a:rPr>
                        <a:t>Terapeutics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ADAR</a:t>
                      </a:r>
                      <a:r>
                        <a:rPr kumimoji="1" lang="ja-JP" altLang="en-US" sz="1400" dirty="0" err="1" smtClean="0">
                          <a:latin typeface="UD デジタル 教科書体 NK-B" panose="02020700000000000000" pitchFamily="18" charset="-128"/>
                          <a:ea typeface="UD デジタル 教科書体 NK-B" panose="02020700000000000000" pitchFamily="18" charset="-128"/>
                        </a:rPr>
                        <a:t>、</a:t>
                      </a:r>
                      <a:r>
                        <a:rPr kumimoji="1" lang="ja-JP" altLang="en-US" sz="1400" dirty="0" smtClean="0">
                          <a:latin typeface="UD デジタル 教科書体 NK-B" panose="02020700000000000000" pitchFamily="18" charset="-128"/>
                          <a:ea typeface="UD デジタル 教科書体 NK-B" panose="02020700000000000000" pitchFamily="18" charset="-128"/>
                        </a:rPr>
                        <a:t>サプレッサー、</a:t>
                      </a:r>
                      <a:r>
                        <a:rPr kumimoji="1" lang="en-US" altLang="ja-JP" sz="1400" dirty="0" err="1" smtClean="0">
                          <a:latin typeface="UD デジタル 教科書体 NK-B" panose="02020700000000000000" pitchFamily="18" charset="-128"/>
                          <a:ea typeface="UD デジタル 教科書体 NK-B" panose="02020700000000000000" pitchFamily="18" charset="-128"/>
                        </a:rPr>
                        <a:t>tRNA</a:t>
                      </a:r>
                      <a:r>
                        <a:rPr kumimoji="1" lang="ja-JP" altLang="en-US" sz="1400" dirty="0" err="1" smtClean="0">
                          <a:latin typeface="UD デジタル 教科書体 NK-B" panose="02020700000000000000" pitchFamily="18" charset="-128"/>
                          <a:ea typeface="UD デジタル 教科書体 NK-B" panose="02020700000000000000" pitchFamily="18" charset="-128"/>
                        </a:rPr>
                        <a:t>、</a:t>
                      </a:r>
                      <a:r>
                        <a:rPr kumimoji="1" lang="ja-JP" altLang="en-US" sz="1400" dirty="0" smtClean="0">
                          <a:latin typeface="UD デジタル 教科書体 NK-B" panose="02020700000000000000" pitchFamily="18" charset="-128"/>
                          <a:ea typeface="UD デジタル 教科書体 NK-B" panose="02020700000000000000" pitchFamily="18" charset="-128"/>
                        </a:rPr>
                        <a:t>組換えアデノ随伴ウイルス（</a:t>
                      </a:r>
                      <a:r>
                        <a:rPr kumimoji="1" lang="en-US" altLang="ja-JP" sz="1400" dirty="0" smtClean="0">
                          <a:latin typeface="UD デジタル 教科書体 NK-B" panose="02020700000000000000" pitchFamily="18" charset="-128"/>
                          <a:ea typeface="UD デジタル 教科書体 NK-B" panose="02020700000000000000" pitchFamily="18" charset="-128"/>
                        </a:rPr>
                        <a:t>AAV</a:t>
                      </a:r>
                      <a:r>
                        <a:rPr kumimoji="1" lang="ja-JP" altLang="en-US" sz="1400" dirty="0" smtClean="0">
                          <a:latin typeface="UD デジタル 教科書体 NK-B" panose="02020700000000000000" pitchFamily="18" charset="-128"/>
                          <a:ea typeface="UD デジタル 教科書体 NK-B" panose="02020700000000000000" pitchFamily="18" charset="-128"/>
                        </a:rPr>
                        <a:t>）などを利用し神経性疾患、癌、代謝性疾患、希少な遺伝性疾患を対象に</a:t>
                      </a:r>
                      <a:r>
                        <a:rPr kumimoji="1" lang="en-US" altLang="ja-JP" sz="1400" dirty="0" smtClean="0">
                          <a:latin typeface="UD デジタル 教科書体 NK-B" panose="02020700000000000000" pitchFamily="18" charset="-128"/>
                          <a:ea typeface="UD デジタル 教科書体 NK-B" panose="02020700000000000000" pitchFamily="18" charset="-128"/>
                        </a:rPr>
                        <a:t>RNA</a:t>
                      </a:r>
                      <a:r>
                        <a:rPr kumimoji="1" lang="ja-JP" altLang="en-US" sz="1400" dirty="0" smtClean="0">
                          <a:latin typeface="UD デジタル 教科書体 NK-B" panose="02020700000000000000" pitchFamily="18" charset="-128"/>
                          <a:ea typeface="UD デジタル 教科書体 NK-B" panose="02020700000000000000" pitchFamily="18" charset="-128"/>
                        </a:rPr>
                        <a:t>治療法を開発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UD デジタル 教科書体 NK-B" panose="02020700000000000000" pitchFamily="18" charset="-128"/>
                          <a:ea typeface="UD デジタル 教科書体 NK-B" panose="02020700000000000000" pitchFamily="18" charset="-128"/>
                        </a:rPr>
                        <a:t>2018</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smtClean="0">
                          <a:latin typeface="UD デジタル 教科書体 NK-B" panose="02020700000000000000" pitchFamily="18" charset="-128"/>
                          <a:ea typeface="UD デジタル 教科書体 NK-B" panose="02020700000000000000" pitchFamily="18" charset="-128"/>
                        </a:rPr>
                        <a:t>3,550</a:t>
                      </a:r>
                      <a:r>
                        <a:rPr kumimoji="1" lang="ja-JP" altLang="en-US" sz="1200" dirty="0" smtClean="0">
                          <a:latin typeface="UD デジタル 教科書体 NK-B" panose="02020700000000000000" pitchFamily="18" charset="-128"/>
                          <a:ea typeface="UD デジタル 教科書体 NK-B" panose="02020700000000000000" pitchFamily="18" charset="-128"/>
                        </a:rPr>
                        <a:t>万ドル</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シリーズ</a:t>
                      </a:r>
                      <a:r>
                        <a:rPr kumimoji="1" lang="en-US" altLang="ja-JP" sz="1200" dirty="0" smtClean="0">
                          <a:latin typeface="UD デジタル 教科書体 NK-B" panose="02020700000000000000" pitchFamily="18" charset="-128"/>
                          <a:ea typeface="UD デジタル 教科書体 NK-B" panose="02020700000000000000" pitchFamily="18" charset="-128"/>
                        </a:rPr>
                        <a:t>A</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82049304"/>
                  </a:ext>
                </a:extLst>
              </a:tr>
              <a:tr h="370840">
                <a:tc>
                  <a:txBody>
                    <a:bodyPr/>
                    <a:lstStyle/>
                    <a:p>
                      <a:r>
                        <a:rPr kumimoji="1" lang="en-US" altLang="ja-JP" sz="1600" b="0" i="0" kern="1200" dirty="0" err="1"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Korro</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 Bio</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dirty="0" smtClean="0">
                          <a:latin typeface="UD デジタル 教科書体 NK-B" panose="02020700000000000000" pitchFamily="18" charset="-128"/>
                          <a:ea typeface="UD デジタル 教科書体 NK-B" panose="02020700000000000000" pitchFamily="18" charset="-128"/>
                        </a:rPr>
                        <a:t>核酸医薬と</a:t>
                      </a:r>
                      <a:r>
                        <a:rPr kumimoji="1" lang="en-US" altLang="ja-JP" sz="1400" dirty="0" smtClean="0">
                          <a:latin typeface="UD デジタル 教科書体 NK-B" panose="02020700000000000000" pitchFamily="18" charset="-128"/>
                          <a:ea typeface="UD デジタル 教科書体 NK-B" panose="02020700000000000000" pitchFamily="18" charset="-128"/>
                        </a:rPr>
                        <a:t>ADAR</a:t>
                      </a:r>
                      <a:r>
                        <a:rPr kumimoji="1" lang="ja-JP" altLang="en-US" sz="1400" dirty="0" smtClean="0">
                          <a:latin typeface="UD デジタル 教科書体 NK-B" panose="02020700000000000000" pitchFamily="18" charset="-128"/>
                          <a:ea typeface="UD デジタル 教科書体 NK-B" panose="02020700000000000000" pitchFamily="18" charset="-128"/>
                        </a:rPr>
                        <a:t>を使ってデュセンヌ型筋ジストロフィーやパーキンソン病など</a:t>
                      </a:r>
                      <a:r>
                        <a:rPr kumimoji="1" lang="en-US" altLang="ja-JP" sz="1400" dirty="0" smtClean="0">
                          <a:latin typeface="UD デジタル 教科書体 NK-B" panose="02020700000000000000" pitchFamily="18" charset="-128"/>
                          <a:ea typeface="UD デジタル 教科書体 NK-B" panose="02020700000000000000" pitchFamily="18" charset="-128"/>
                        </a:rPr>
                        <a:t>G to A</a:t>
                      </a:r>
                      <a:r>
                        <a:rPr kumimoji="1" lang="ja-JP" altLang="en-US" sz="1400" dirty="0" smtClean="0">
                          <a:latin typeface="UD デジタル 教科書体 NK-B" panose="02020700000000000000" pitchFamily="18" charset="-128"/>
                          <a:ea typeface="UD デジタル 教科書体 NK-B" panose="02020700000000000000" pitchFamily="18" charset="-128"/>
                        </a:rPr>
                        <a:t>変異が関係する疾患を対象に核酸医薬を開発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UD デジタル 教科書体 NK-B" panose="02020700000000000000" pitchFamily="18" charset="-128"/>
                          <a:ea typeface="UD デジタル 教科書体 NK-B" panose="02020700000000000000" pitchFamily="18" charset="-128"/>
                        </a:rPr>
                        <a:t>2018</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smtClean="0">
                          <a:latin typeface="UD デジタル 教科書体 NK-B" panose="02020700000000000000" pitchFamily="18" charset="-128"/>
                          <a:ea typeface="UD デジタル 教科書体 NK-B" panose="02020700000000000000" pitchFamily="18" charset="-128"/>
                        </a:rPr>
                        <a:t>200</a:t>
                      </a:r>
                      <a:r>
                        <a:rPr kumimoji="1" lang="ja-JP" altLang="en-US" sz="1200" dirty="0" smtClean="0">
                          <a:latin typeface="UD デジタル 教科書体 NK-B" panose="02020700000000000000" pitchFamily="18" charset="-128"/>
                          <a:ea typeface="UD デジタル 教科書体 NK-B" panose="02020700000000000000" pitchFamily="18" charset="-128"/>
                        </a:rPr>
                        <a:t>万ドル</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シード</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407510153"/>
                  </a:ext>
                </a:extLst>
              </a:tr>
              <a:tr h="370840">
                <a:tc>
                  <a:txBody>
                    <a:bodyPr/>
                    <a:lstStyle/>
                    <a:p>
                      <a:r>
                        <a:rPr kumimoji="1" lang="en-US" altLang="ja-JP" sz="1600" dirty="0" err="1" smtClean="0">
                          <a:latin typeface="UD デジタル 教科書体 NK-B" panose="02020700000000000000" pitchFamily="18" charset="-128"/>
                          <a:ea typeface="UD デジタル 教科書体 NK-B" panose="02020700000000000000" pitchFamily="18" charset="-128"/>
                        </a:rPr>
                        <a:t>Locana</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CRISPR</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のオフターゲット効果を最小化しつつ、</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の機能不全を起因とする運動</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ニューロン疾患やハンチントン病など</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を</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関連の治療技術開発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200" dirty="0" smtClean="0">
                          <a:latin typeface="UD デジタル 教科書体 NK-B" panose="02020700000000000000" pitchFamily="18" charset="-128"/>
                          <a:ea typeface="UD デジタル 教科書体 NK-B" panose="02020700000000000000" pitchFamily="18" charset="-128"/>
                        </a:rPr>
                        <a:t>２０１６年設立</a:t>
                      </a:r>
                      <a:endParaRPr kumimoji="1" lang="en-US" altLang="ja-JP" sz="1200" dirty="0" smtClean="0">
                        <a:latin typeface="UD デジタル 教科書体 NK-B" panose="02020700000000000000" pitchFamily="18" charset="-128"/>
                        <a:ea typeface="UD デジタル 教科書体 NK-B" panose="02020700000000000000" pitchFamily="18" charset="-128"/>
                      </a:endParaRPr>
                    </a:p>
                    <a:p>
                      <a:r>
                        <a:rPr kumimoji="1" lang="ja-JP" altLang="en-US" sz="1200" dirty="0" smtClean="0">
                          <a:latin typeface="UD デジタル 教科書体 NK-B" panose="02020700000000000000" pitchFamily="18" charset="-128"/>
                          <a:ea typeface="UD デジタル 教科書体 NK-B" panose="02020700000000000000" pitchFamily="18" charset="-128"/>
                        </a:rPr>
                        <a:t>株式未公開</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311052654"/>
                  </a:ext>
                </a:extLst>
              </a:tr>
            </a:tbl>
          </a:graphicData>
        </a:graphic>
      </p:graphicFrame>
      <p:sp>
        <p:nvSpPr>
          <p:cNvPr id="34" name="テキスト ボックス 33">
            <a:extLst>
              <a:ext uri="{FF2B5EF4-FFF2-40B4-BE49-F238E27FC236}">
                <a16:creationId xmlns:a16="http://schemas.microsoft.com/office/drawing/2014/main" id="{626A1550-CF22-4D8D-A1E7-B8C79748B131}"/>
              </a:ext>
            </a:extLst>
          </p:cNvPr>
          <p:cNvSpPr txBox="1"/>
          <p:nvPr/>
        </p:nvSpPr>
        <p:spPr>
          <a:xfrm>
            <a:off x="3095171" y="1280299"/>
            <a:ext cx="6001657" cy="461665"/>
          </a:xfrm>
          <a:prstGeom prst="rect">
            <a:avLst/>
          </a:prstGeom>
          <a:noFill/>
        </p:spPr>
        <p:txBody>
          <a:bodyPr wrap="square" rtlCol="0">
            <a:spAutoFit/>
          </a:bodyPr>
          <a:lstStyle/>
          <a:p>
            <a:pPr algn="ctr"/>
            <a:r>
              <a:rPr kumimoji="1" lang="en-US" altLang="ja-JP" sz="2400" dirty="0" smtClean="0">
                <a:latin typeface="UD デジタル 教科書体 NK-B" panose="02020700000000000000" pitchFamily="18" charset="-128"/>
                <a:ea typeface="UD デジタル 教科書体 NK-B" panose="02020700000000000000" pitchFamily="18" charset="-128"/>
              </a:rPr>
              <a:t>RNA</a:t>
            </a:r>
            <a:r>
              <a:rPr kumimoji="1" lang="ja-JP" altLang="en-US" sz="2400" dirty="0" smtClean="0">
                <a:latin typeface="UD デジタル 教科書体 NK-B" panose="02020700000000000000" pitchFamily="18" charset="-128"/>
                <a:ea typeface="UD デジタル 教科書体 NK-B" panose="02020700000000000000" pitchFamily="18" charset="-128"/>
              </a:rPr>
              <a:t>を</a:t>
            </a:r>
            <a:r>
              <a:rPr kumimoji="1" lang="ja-JP" altLang="en-US" sz="2400" dirty="0">
                <a:latin typeface="UD デジタル 教科書体 NK-B" panose="02020700000000000000" pitchFamily="18" charset="-128"/>
                <a:ea typeface="UD デジタル 教科書体 NK-B" panose="02020700000000000000" pitchFamily="18" charset="-128"/>
              </a:rPr>
              <a:t>利用した治療技術開発企業</a:t>
            </a:r>
          </a:p>
        </p:txBody>
      </p:sp>
    </p:spTree>
    <p:extLst>
      <p:ext uri="{BB962C8B-B14F-4D97-AF65-F5344CB8AC3E}">
        <p14:creationId xmlns:p14="http://schemas.microsoft.com/office/powerpoint/2010/main" val="17474850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587413790"/>
              </p:ext>
            </p:extLst>
          </p:nvPr>
        </p:nvGraphicFramePr>
        <p:xfrm>
          <a:off x="149772" y="1170353"/>
          <a:ext cx="11579772" cy="4671396"/>
        </p:xfrm>
        <a:graphic>
          <a:graphicData uri="http://schemas.openxmlformats.org/drawingml/2006/table">
            <a:tbl>
              <a:tblPr firstRow="1" bandRow="1">
                <a:tableStyleId>{74C1A8A3-306A-4EB7-A6B1-4F7E0EB9C5D6}</a:tableStyleId>
              </a:tblPr>
              <a:tblGrid>
                <a:gridCol w="1985779">
                  <a:extLst>
                    <a:ext uri="{9D8B030D-6E8A-4147-A177-3AD203B41FA5}">
                      <a16:colId xmlns:a16="http://schemas.microsoft.com/office/drawing/2014/main" val="690298552"/>
                    </a:ext>
                  </a:extLst>
                </a:gridCol>
                <a:gridCol w="6938407">
                  <a:extLst>
                    <a:ext uri="{9D8B030D-6E8A-4147-A177-3AD203B41FA5}">
                      <a16:colId xmlns:a16="http://schemas.microsoft.com/office/drawing/2014/main" val="332991174"/>
                    </a:ext>
                  </a:extLst>
                </a:gridCol>
                <a:gridCol w="2655586">
                  <a:extLst>
                    <a:ext uri="{9D8B030D-6E8A-4147-A177-3AD203B41FA5}">
                      <a16:colId xmlns:a16="http://schemas.microsoft.com/office/drawing/2014/main" val="1599808338"/>
                    </a:ext>
                  </a:extLst>
                </a:gridCol>
              </a:tblGrid>
              <a:tr h="434676">
                <a:tc>
                  <a:txBody>
                    <a:bodyPr/>
                    <a:lstStyle/>
                    <a:p>
                      <a:pPr algn="ctr"/>
                      <a:r>
                        <a:rPr kumimoji="1" lang="en-US" altLang="ja-JP" sz="1600" dirty="0" smtClean="0">
                          <a:latin typeface="UD デジタル 教科書体 NK-B" panose="02020700000000000000" pitchFamily="18" charset="-128"/>
                          <a:ea typeface="UD デジタル 教科書体 NK-B" panose="02020700000000000000" pitchFamily="18" charset="-128"/>
                        </a:rPr>
                        <a:t>CRISPR</a:t>
                      </a:r>
                      <a:r>
                        <a:rPr kumimoji="1" lang="ja-JP" altLang="en-US" sz="1600" dirty="0" smtClean="0">
                          <a:latin typeface="UD デジタル 教科書体 NK-B" panose="02020700000000000000" pitchFamily="18" charset="-128"/>
                          <a:ea typeface="UD デジタル 教科書体 NK-B" panose="02020700000000000000" pitchFamily="18" charset="-128"/>
                        </a:rPr>
                        <a:t>検査法</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1600" dirty="0" smtClean="0">
                          <a:latin typeface="UD デジタル 教科書体 NK-B" panose="02020700000000000000" pitchFamily="18" charset="-128"/>
                          <a:ea typeface="UD デジタル 教科書体 NK-B" panose="02020700000000000000" pitchFamily="18" charset="-128"/>
                        </a:rPr>
                        <a:t>概要</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1600" dirty="0" smtClean="0">
                          <a:latin typeface="UD デジタル 教科書体 NK-B" panose="02020700000000000000" pitchFamily="18" charset="-128"/>
                          <a:ea typeface="UD デジタル 教科書体 NK-B" panose="02020700000000000000" pitchFamily="18" charset="-128"/>
                        </a:rPr>
                        <a:t>開発企業など</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496362272"/>
                  </a:ext>
                </a:extLst>
              </a:tr>
              <a:tr h="370840">
                <a:tc>
                  <a:txBody>
                    <a:bodyPr/>
                    <a:lstStyle/>
                    <a:p>
                      <a:pPr algn="ctr"/>
                      <a:r>
                        <a:rPr kumimoji="1" lang="en-US" altLang="ja-JP" sz="1800" dirty="0" smtClean="0">
                          <a:latin typeface="UD デジタル 教科書体 NK-B" panose="02020700000000000000" pitchFamily="18" charset="-128"/>
                          <a:ea typeface="UD デジタル 教科書体 NK-B" panose="02020700000000000000" pitchFamily="18" charset="-128"/>
                        </a:rPr>
                        <a:t>DETECTER</a:t>
                      </a:r>
                      <a:endParaRPr kumimoji="1" lang="ja-JP" altLang="en-US" sz="18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DETECTR</a:t>
                      </a:r>
                      <a:r>
                        <a:rPr kumimoji="1" lang="ja-JP" altLang="en-US" sz="1600" dirty="0" smtClean="0">
                          <a:latin typeface="UD デジタル 教科書体 NK-B" panose="02020700000000000000" pitchFamily="18" charset="-128"/>
                          <a:ea typeface="UD デジタル 教科書体 NK-B" panose="02020700000000000000" pitchFamily="18" charset="-128"/>
                        </a:rPr>
                        <a:t>は、</a:t>
                      </a:r>
                      <a:r>
                        <a:rPr kumimoji="1" lang="en-US" altLang="ja-JP" sz="1600" dirty="0" smtClean="0">
                          <a:latin typeface="UD デジタル 教科書体 NK-B" panose="02020700000000000000" pitchFamily="18" charset="-128"/>
                          <a:ea typeface="UD デジタル 教科書体 NK-B" panose="02020700000000000000" pitchFamily="18" charset="-128"/>
                        </a:rPr>
                        <a:t>DNA</a:t>
                      </a:r>
                      <a:r>
                        <a:rPr kumimoji="1" lang="ja-JP" altLang="en-US" sz="1600" dirty="0" smtClean="0">
                          <a:latin typeface="UD デジタル 教科書体 NK-B" panose="02020700000000000000" pitchFamily="18" charset="-128"/>
                          <a:ea typeface="UD デジタル 教科書体 NK-B" panose="02020700000000000000" pitchFamily="18" charset="-128"/>
                        </a:rPr>
                        <a:t>を分解する核酸分解酵素</a:t>
                      </a:r>
                      <a:r>
                        <a:rPr kumimoji="1" lang="en-US" altLang="ja-JP" sz="1600" dirty="0" smtClean="0">
                          <a:latin typeface="UD デジタル 教科書体 NK-B" panose="02020700000000000000" pitchFamily="18" charset="-128"/>
                          <a:ea typeface="UD デジタル 教科書体 NK-B" panose="02020700000000000000" pitchFamily="18" charset="-128"/>
                        </a:rPr>
                        <a:t>Cas12a</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を利用し、検査対象となるウイルス固有の遺伝子配列を識別し、陽性／陰性の判定を行う。</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米</a:t>
                      </a:r>
                      <a:r>
                        <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California</a:t>
                      </a:r>
                      <a:r>
                        <a:rPr kumimoji="1" lang="ja-JP" altLang="en-US"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大学</a:t>
                      </a:r>
                      <a:r>
                        <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Berkeley</a:t>
                      </a:r>
                      <a:r>
                        <a:rPr kumimoji="1" lang="ja-JP" altLang="en-US"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校</a:t>
                      </a:r>
                      <a:endPar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endParaRPr>
                    </a:p>
                    <a:p>
                      <a:r>
                        <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Jennifer A. </a:t>
                      </a:r>
                      <a:r>
                        <a:rPr kumimoji="1" lang="en-US" altLang="ja-JP" sz="1400" b="1" i="0" kern="1200" dirty="0" err="1"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Doudna</a:t>
                      </a:r>
                      <a:r>
                        <a:rPr kumimoji="1" lang="ja-JP" altLang="en-US"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教授</a:t>
                      </a:r>
                      <a:endPar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endParaRPr>
                    </a:p>
                    <a:p>
                      <a:endPar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endParaRPr>
                    </a:p>
                    <a:p>
                      <a:r>
                        <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rPr>
                        <a:t>Mammoth Biosciences</a:t>
                      </a:r>
                    </a:p>
                    <a:p>
                      <a:r>
                        <a:rPr lang="en-US" altLang="ja-JP" sz="1400" dirty="0" smtClean="0">
                          <a:latin typeface="UD デジタル 教科書体 NK-B" panose="02020700000000000000" pitchFamily="18" charset="-128"/>
                          <a:ea typeface="UD デジタル 教科書体 NK-B" panose="02020700000000000000" pitchFamily="18" charset="-128"/>
                          <a:hlinkClick r:id="rId3"/>
                        </a:rPr>
                        <a:t>https://mammoth.bio/</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573234436"/>
                  </a:ext>
                </a:extLst>
              </a:tr>
              <a:tr h="370840">
                <a:tc>
                  <a:txBody>
                    <a:bodyPr/>
                    <a:lstStyle/>
                    <a:p>
                      <a:pPr algn="ctr"/>
                      <a:r>
                        <a:rPr kumimoji="1" lang="en-US" altLang="ja-JP" sz="1800" dirty="0" smtClean="0">
                          <a:latin typeface="UD デジタル 教科書体 NK-B" panose="02020700000000000000" pitchFamily="18" charset="-128"/>
                          <a:ea typeface="UD デジタル 教科書体 NK-B" panose="02020700000000000000" pitchFamily="18" charset="-128"/>
                        </a:rPr>
                        <a:t>SHERLOCK</a:t>
                      </a:r>
                      <a:endParaRPr kumimoji="1" lang="ja-JP" altLang="en-US" sz="18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SHERLOCK</a:t>
                      </a:r>
                      <a:r>
                        <a:rPr kumimoji="1" lang="ja-JP" altLang="en-US" sz="1600" dirty="0" smtClean="0">
                          <a:latin typeface="UD デジタル 教科書体 NK-B" panose="02020700000000000000" pitchFamily="18" charset="-128"/>
                          <a:ea typeface="UD デジタル 教科書体 NK-B" panose="02020700000000000000" pitchFamily="18" charset="-128"/>
                        </a:rPr>
                        <a:t>は、</a:t>
                      </a:r>
                      <a:r>
                        <a:rPr kumimoji="1" lang="en-US" altLang="ja-JP" sz="1600" dirty="0" smtClean="0">
                          <a:latin typeface="UD デジタル 教科書体 NK-B" panose="02020700000000000000" pitchFamily="18" charset="-128"/>
                          <a:ea typeface="UD デジタル 教科書体 NK-B" panose="02020700000000000000" pitchFamily="18" charset="-128"/>
                        </a:rPr>
                        <a:t>DNA</a:t>
                      </a:r>
                      <a:r>
                        <a:rPr kumimoji="1" lang="ja-JP" altLang="en-US" sz="1600" dirty="0" smtClean="0">
                          <a:latin typeface="UD デジタル 教科書体 NK-B" panose="02020700000000000000" pitchFamily="18" charset="-128"/>
                          <a:ea typeface="UD デジタル 教科書体 NK-B" panose="02020700000000000000" pitchFamily="18" charset="-128"/>
                        </a:rPr>
                        <a:t>と</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を分解する核酸分解酵素</a:t>
                      </a:r>
                      <a:r>
                        <a:rPr kumimoji="1" lang="en-US" altLang="ja-JP" sz="1600" dirty="0" smtClean="0">
                          <a:latin typeface="UD デジタル 教科書体 NK-B" panose="02020700000000000000" pitchFamily="18" charset="-128"/>
                          <a:ea typeface="UD デジタル 教科書体 NK-B" panose="02020700000000000000" pitchFamily="18" charset="-128"/>
                        </a:rPr>
                        <a:t>Cas13</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を利用し、検査対象となるウイルス固有の遺伝子配列を識別し、陽性／陰性の判定を行う。</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txBody>
                  <a:tcPr anchor="ctr"/>
                </a:tc>
                <a:tc rowSpan="2">
                  <a:txBody>
                    <a:bodyPr/>
                    <a:lstStyle/>
                    <a:p>
                      <a:r>
                        <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rPr>
                        <a:t>マサチューセッツ工科大学</a:t>
                      </a:r>
                      <a:endPar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endParaRPr>
                    </a:p>
                    <a:p>
                      <a:r>
                        <a:rPr kumimoji="1" lang="en-US" altLang="ja-JP" sz="1400" dirty="0" err="1" smtClean="0">
                          <a:solidFill>
                            <a:srgbClr val="C00000"/>
                          </a:solidFill>
                          <a:latin typeface="UD デジタル 教科書体 NK-B" panose="02020700000000000000" pitchFamily="18" charset="-128"/>
                          <a:ea typeface="UD デジタル 教科書体 NK-B" panose="02020700000000000000" pitchFamily="18" charset="-128"/>
                        </a:rPr>
                        <a:t>McGOVERN</a:t>
                      </a:r>
                      <a:r>
                        <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rPr>
                        <a:t> Institute</a:t>
                      </a:r>
                    </a:p>
                    <a:p>
                      <a:endParaRPr kumimoji="1" lang="en-US" altLang="ja-JP" sz="1400" dirty="0" smtClean="0">
                        <a:latin typeface="UD デジタル 教科書体 NK-B" panose="02020700000000000000" pitchFamily="18" charset="-128"/>
                        <a:ea typeface="UD デジタル 教科書体 NK-B" panose="02020700000000000000" pitchFamily="18" charset="-128"/>
                      </a:endParaRPr>
                    </a:p>
                    <a:p>
                      <a:r>
                        <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rPr>
                        <a:t>ハーバード大学</a:t>
                      </a:r>
                      <a:endPar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endParaRPr>
                    </a:p>
                    <a:p>
                      <a:r>
                        <a:rPr kumimoji="1" lang="en-US" altLang="ja-JP" sz="1400" b="0"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Broad Institute</a:t>
                      </a:r>
                      <a:endPar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endParaRPr>
                    </a:p>
                    <a:p>
                      <a:endParaRPr kumimoji="1" lang="en-US" altLang="ja-JP" sz="1400" dirty="0" smtClean="0">
                        <a:latin typeface="UD デジタル 教科書体 NK-B" panose="02020700000000000000" pitchFamily="18" charset="-128"/>
                        <a:ea typeface="UD デジタル 教科書体 NK-B" panose="020207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Sherlock Biosciences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latin typeface="UD デジタル 教科書体 NK-B" panose="02020700000000000000" pitchFamily="18" charset="-128"/>
                          <a:ea typeface="UD デジタル 教科書体 NK-B" panose="02020700000000000000" pitchFamily="18" charset="-128"/>
                          <a:hlinkClick r:id="rId4"/>
                        </a:rPr>
                        <a:t>https://sherlock.bio/</a:t>
                      </a:r>
                      <a:endParaRPr kumimoji="1" lang="ja-JP" altLang="en-US" sz="1400" dirty="0">
                        <a:latin typeface="UD デジタル 教科書体 NK-B" panose="02020700000000000000" pitchFamily="18" charset="-128"/>
                        <a:ea typeface="UD デジタル 教科書体 NK-B" panose="02020700000000000000" pitchFamily="18" charset="-128"/>
                      </a:endParaRPr>
                    </a:p>
                    <a:p>
                      <a:endPar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879349684"/>
                  </a:ext>
                </a:extLst>
              </a:tr>
              <a:tr h="370840">
                <a:tc>
                  <a:txBody>
                    <a:bodyPr/>
                    <a:lstStyle/>
                    <a:p>
                      <a:pPr algn="ctr"/>
                      <a:r>
                        <a:rPr kumimoji="1" lang="en-US" altLang="ja-JP" sz="1800" dirty="0" smtClean="0">
                          <a:latin typeface="UD デジタル 教科書体 NK-B" panose="02020700000000000000" pitchFamily="18" charset="-128"/>
                          <a:ea typeface="UD デジタル 教科書体 NK-B" panose="02020700000000000000" pitchFamily="18" charset="-128"/>
                        </a:rPr>
                        <a:t>SHERLOCK v2</a:t>
                      </a:r>
                      <a:endParaRPr kumimoji="1" lang="ja-JP" altLang="en-US" sz="18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SHERLOCK v2</a:t>
                      </a:r>
                      <a:r>
                        <a:rPr kumimoji="1" lang="ja-JP" altLang="en-US" sz="1600" dirty="0" smtClean="0">
                          <a:latin typeface="UD デジタル 教科書体 NK-B" panose="02020700000000000000" pitchFamily="18" charset="-128"/>
                          <a:ea typeface="UD デジタル 教科書体 NK-B" panose="02020700000000000000" pitchFamily="18" charset="-128"/>
                        </a:rPr>
                        <a:t>は、</a:t>
                      </a:r>
                      <a:r>
                        <a:rPr kumimoji="1" lang="en-US" altLang="ja-JP" sz="1600" dirty="0" smtClean="0">
                          <a:latin typeface="UD デジタル 教科書体 NK-B" panose="02020700000000000000" pitchFamily="18" charset="-128"/>
                          <a:ea typeface="UD デジタル 教科書体 NK-B" panose="02020700000000000000" pitchFamily="18" charset="-128"/>
                        </a:rPr>
                        <a:t>Cas12a</a:t>
                      </a:r>
                      <a:r>
                        <a:rPr kumimoji="1" lang="ja-JP" altLang="en-US" sz="1600" dirty="0" smtClean="0">
                          <a:latin typeface="UD デジタル 教科書体 NK-B" panose="02020700000000000000" pitchFamily="18" charset="-128"/>
                          <a:ea typeface="UD デジタル 教科書体 NK-B" panose="02020700000000000000" pitchFamily="18" charset="-128"/>
                        </a:rPr>
                        <a:t>と</a:t>
                      </a:r>
                      <a:r>
                        <a:rPr kumimoji="1" lang="en-US" altLang="ja-JP" sz="1600" dirty="0" smtClean="0">
                          <a:latin typeface="UD デジタル 教科書体 NK-B" panose="02020700000000000000" pitchFamily="18" charset="-128"/>
                          <a:ea typeface="UD デジタル 教科書体 NK-B" panose="02020700000000000000" pitchFamily="18" charset="-128"/>
                        </a:rPr>
                        <a:t>Cas13</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を利用し、検査対象となるウイルス固有の遺伝子配列を識別し、陽性／陰性の判定を行う。</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p>
                      <a:r>
                        <a:rPr kumimoji="1" lang="en-US" altLang="ja-JP" sz="1600" dirty="0" smtClean="0">
                          <a:latin typeface="UD デジタル 教科書体 NK-B" panose="02020700000000000000" pitchFamily="18" charset="-128"/>
                          <a:ea typeface="UD デジタル 教科書体 NK-B" panose="02020700000000000000" pitchFamily="18" charset="-128"/>
                        </a:rPr>
                        <a:t>SHERLOCK</a:t>
                      </a:r>
                      <a:r>
                        <a:rPr kumimoji="1" lang="ja-JP" altLang="en-US" sz="1600" dirty="0" smtClean="0">
                          <a:latin typeface="UD デジタル 教科書体 NK-B" panose="02020700000000000000" pitchFamily="18" charset="-128"/>
                          <a:ea typeface="UD デジタル 教科書体 NK-B" panose="02020700000000000000" pitchFamily="18" charset="-128"/>
                        </a:rPr>
                        <a:t>の検査プロセスを効率化し検査時間の短縮、多様なウイルス検査に対応。</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vMerge="1">
                  <a:txBody>
                    <a:bodyPr/>
                    <a:lstStyle/>
                    <a:p>
                      <a:endParaRPr kumimoji="1" lang="ja-JP" altLang="en-US" sz="1400" dirty="0">
                        <a:solidFill>
                          <a:srgbClr val="C00000"/>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078751706"/>
                  </a:ext>
                </a:extLst>
              </a:tr>
              <a:tr h="370840">
                <a:tc>
                  <a:txBody>
                    <a:bodyPr/>
                    <a:lstStyle/>
                    <a:p>
                      <a:pPr algn="ctr"/>
                      <a:r>
                        <a:rPr kumimoji="1" lang="en-US" altLang="ja-JP" sz="1800" dirty="0" smtClean="0">
                          <a:latin typeface="UD デジタル 教科書体 NK-B" panose="02020700000000000000" pitchFamily="18" charset="-128"/>
                          <a:ea typeface="UD デジタル 教科書体 NK-B" panose="02020700000000000000" pitchFamily="18" charset="-128"/>
                        </a:rPr>
                        <a:t>SHERLOCK</a:t>
                      </a:r>
                    </a:p>
                    <a:p>
                      <a:pPr algn="ctr"/>
                      <a:r>
                        <a:rPr kumimoji="1" lang="ja-JP" altLang="en-US" sz="1800" dirty="0" smtClean="0">
                          <a:latin typeface="UD デジタル 教科書体 NK-B" panose="02020700000000000000" pitchFamily="18" charset="-128"/>
                          <a:ea typeface="UD デジタル 教科書体 NK-B" panose="02020700000000000000" pitchFamily="18" charset="-128"/>
                        </a:rPr>
                        <a:t>　　　　＆</a:t>
                      </a:r>
                      <a:endParaRPr kumimoji="1" lang="en-US" altLang="ja-JP" sz="1800" dirty="0" smtClean="0">
                        <a:latin typeface="UD デジタル 教科書体 NK-B" panose="02020700000000000000" pitchFamily="18" charset="-128"/>
                        <a:ea typeface="UD デジタル 教科書体 NK-B" panose="02020700000000000000" pitchFamily="18" charset="-128"/>
                      </a:endParaRPr>
                    </a:p>
                    <a:p>
                      <a:pPr algn="ctr"/>
                      <a:r>
                        <a:rPr kumimoji="1" lang="ja-JP" altLang="en-US" sz="1800" dirty="0" smtClean="0">
                          <a:latin typeface="UD デジタル 教科書体 NK-B" panose="02020700000000000000" pitchFamily="18" charset="-128"/>
                          <a:ea typeface="UD デジタル 教科書体 NK-B" panose="02020700000000000000" pitchFamily="18" charset="-128"/>
                        </a:rPr>
                        <a:t>　</a:t>
                      </a:r>
                      <a:r>
                        <a:rPr kumimoji="1" lang="en-US" altLang="ja-JP" sz="1800" dirty="0" smtClean="0">
                          <a:latin typeface="UD デジタル 教科書体 NK-B" panose="02020700000000000000" pitchFamily="18" charset="-128"/>
                          <a:ea typeface="UD デジタル 教科書体 NK-B" panose="02020700000000000000" pitchFamily="18" charset="-128"/>
                        </a:rPr>
                        <a:t>HADSON</a:t>
                      </a:r>
                      <a:endParaRPr kumimoji="1" lang="ja-JP" altLang="en-US" sz="18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SHERLOCK</a:t>
                      </a:r>
                      <a:r>
                        <a:rPr kumimoji="1" lang="ja-JP" altLang="en-US" sz="1600" dirty="0" smtClean="0">
                          <a:latin typeface="UD デジタル 教科書体 NK-B" panose="02020700000000000000" pitchFamily="18" charset="-128"/>
                          <a:ea typeface="UD デジタル 教科書体 NK-B" panose="02020700000000000000" pitchFamily="18" charset="-128"/>
                        </a:rPr>
                        <a:t>に</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検体処理法</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HUDSON (heating </a:t>
                      </a:r>
                      <a:r>
                        <a:rPr kumimoji="1" lang="en-US" altLang="ja-JP" sz="1600" b="0" i="0" kern="1200" dirty="0" err="1"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unextracted</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 diagnostic samples to obliterate nucleases)</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を組合わせた検査手法。</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HUDSON</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は、核酸分解酵素を不活性化し、ウイルスの細胞膜を破壊して、内部の</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DNA</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や</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などを溶液中に放出させる技術。</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solidFill>
                            <a:schemeClr val="tx1"/>
                          </a:solidFill>
                          <a:latin typeface="UD デジタル 教科書体 NK-B" panose="02020700000000000000" pitchFamily="18" charset="-128"/>
                          <a:ea typeface="UD デジタル 教科書体 NK-B" panose="02020700000000000000" pitchFamily="18" charset="-128"/>
                        </a:rPr>
                        <a:t>デンク熱ウイルス </a:t>
                      </a:r>
                      <a:r>
                        <a:rPr kumimoji="1" lang="en-US" altLang="ja-JP" sz="1400" dirty="0" smtClean="0">
                          <a:solidFill>
                            <a:schemeClr val="tx1"/>
                          </a:solidFill>
                          <a:latin typeface="UD デジタル 教科書体 NK-B" panose="02020700000000000000" pitchFamily="18" charset="-128"/>
                          <a:ea typeface="UD デジタル 教科書体 NK-B" panose="02020700000000000000" pitchFamily="18" charset="-128"/>
                        </a:rPr>
                        <a:t>(DENV</a:t>
                      </a:r>
                      <a:r>
                        <a:rPr kumimoji="1" lang="ja-JP" altLang="en-US" sz="1400" dirty="0" smtClean="0">
                          <a:solidFill>
                            <a:schemeClr val="tx1"/>
                          </a:solidFill>
                          <a:latin typeface="UD デジタル 教科書体 NK-B" panose="02020700000000000000" pitchFamily="18" charset="-128"/>
                          <a:ea typeface="UD デジタル 教科書体 NK-B" panose="02020700000000000000" pitchFamily="18" charset="-128"/>
                        </a:rPr>
                        <a:t>）</a:t>
                      </a:r>
                      <a:endParaRPr kumimoji="1" lang="en-US" altLang="ja-JP" sz="1400" dirty="0" smtClean="0">
                        <a:solidFill>
                          <a:schemeClr val="tx1"/>
                        </a:solidFill>
                        <a:latin typeface="UD デジタル 教科書体 NK-B" panose="02020700000000000000" pitchFamily="18" charset="-128"/>
                        <a:ea typeface="UD デジタル 教科書体 NK-B" panose="020207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solidFill>
                            <a:schemeClr val="tx1"/>
                          </a:solidFill>
                          <a:latin typeface="UD デジタル 教科書体 NK-B" panose="02020700000000000000" pitchFamily="18" charset="-128"/>
                          <a:ea typeface="UD デジタル 教科書体 NK-B" panose="02020700000000000000" pitchFamily="18" charset="-128"/>
                        </a:rPr>
                        <a:t>ジカウイルス</a:t>
                      </a:r>
                      <a:endParaRPr kumimoji="1" lang="en-US" altLang="ja-JP" sz="1400" dirty="0" smtClean="0">
                        <a:solidFill>
                          <a:schemeClr val="tx1"/>
                        </a:solidFill>
                        <a:latin typeface="UD デジタル 教科書体 NK-B" panose="02020700000000000000" pitchFamily="18" charset="-128"/>
                        <a:ea typeface="UD デジタル 教科書体 NK-B" panose="020207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solidFill>
                            <a:schemeClr val="tx1"/>
                          </a:solidFill>
                          <a:latin typeface="UD デジタル 教科書体 NK-B" panose="02020700000000000000" pitchFamily="18" charset="-128"/>
                          <a:ea typeface="UD デジタル 教科書体 NK-B" panose="02020700000000000000" pitchFamily="18" charset="-128"/>
                        </a:rPr>
                        <a:t>黄熱病ウイルスの検査</a:t>
                      </a:r>
                      <a:endPar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597810133"/>
                  </a:ext>
                </a:extLst>
              </a:tr>
            </a:tbl>
          </a:graphicData>
        </a:graphic>
      </p:graphicFrame>
      <p:sp>
        <p:nvSpPr>
          <p:cNvPr id="5" name="テキスト ボックス 4"/>
          <p:cNvSpPr txBox="1"/>
          <p:nvPr/>
        </p:nvSpPr>
        <p:spPr>
          <a:xfrm>
            <a:off x="3552825" y="693871"/>
            <a:ext cx="5086350" cy="400110"/>
          </a:xfrm>
          <a:prstGeom prst="rect">
            <a:avLst/>
          </a:prstGeom>
          <a:noFill/>
        </p:spPr>
        <p:txBody>
          <a:bodyPr wrap="square" rtlCol="0">
            <a:spAutoFit/>
          </a:bodyPr>
          <a:lstStyle/>
          <a:p>
            <a:pPr algn="ctr"/>
            <a:r>
              <a:rPr kumimoji="1" lang="en-US" altLang="ja-JP" sz="2000" dirty="0" smtClean="0">
                <a:latin typeface="UD デジタル 教科書体 NK-B" panose="02020700000000000000" pitchFamily="18" charset="-128"/>
                <a:ea typeface="UD デジタル 教科書体 NK-B" panose="02020700000000000000" pitchFamily="18" charset="-128"/>
              </a:rPr>
              <a:t>CRISPR</a:t>
            </a:r>
            <a:r>
              <a:rPr kumimoji="1" lang="ja-JP" altLang="en-US" sz="2000" dirty="0" smtClean="0">
                <a:latin typeface="UD デジタル 教科書体 NK-B" panose="02020700000000000000" pitchFamily="18" charset="-128"/>
                <a:ea typeface="UD デジタル 教科書体 NK-B" panose="02020700000000000000" pitchFamily="18" charset="-128"/>
              </a:rPr>
              <a:t>を利用した検査技術</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6" name="正方形/長方形 5"/>
          <p:cNvSpPr/>
          <p:nvPr/>
        </p:nvSpPr>
        <p:spPr>
          <a:xfrm>
            <a:off x="3048000" y="6343814"/>
            <a:ext cx="6096000" cy="307777"/>
          </a:xfrm>
          <a:prstGeom prst="rect">
            <a:avLst/>
          </a:prstGeom>
        </p:spPr>
        <p:txBody>
          <a:bodyPr>
            <a:spAutoFit/>
          </a:bodyPr>
          <a:lstStyle/>
          <a:p>
            <a:pPr algn="ctr"/>
            <a:r>
              <a:rPr lang="ja-JP" altLang="en-US" sz="1400" dirty="0" smtClean="0">
                <a:latin typeface="Meiryo UI" panose="020B0604030504040204" pitchFamily="50" charset="-128"/>
                <a:ea typeface="Meiryo UI" panose="020B0604030504040204" pitchFamily="50" charset="-128"/>
              </a:rPr>
              <a:t>（出典）各種資料より三井</a:t>
            </a:r>
            <a:r>
              <a:rPr lang="ja-JP" altLang="en-US" sz="1400" dirty="0">
                <a:latin typeface="Meiryo UI" panose="020B0604030504040204" pitchFamily="50" charset="-128"/>
                <a:ea typeface="Meiryo UI" panose="020B0604030504040204" pitchFamily="50" charset="-128"/>
              </a:rPr>
              <a:t>物産戦略</a:t>
            </a:r>
            <a:r>
              <a:rPr lang="ja-JP" altLang="en-US" sz="1400" dirty="0" smtClean="0">
                <a:latin typeface="Meiryo UI" panose="020B0604030504040204" pitchFamily="50" charset="-128"/>
                <a:ea typeface="Meiryo UI" panose="020B0604030504040204" pitchFamily="50" charset="-128"/>
              </a:rPr>
              <a:t>研究所作成</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1279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 descr="C:\Users\Sue\Downloads\MP9004330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rot="20619837">
            <a:off x="2399571" y="1836079"/>
            <a:ext cx="6199188" cy="4114800"/>
          </a:xfrm>
          <a:prstGeom prst="rect">
            <a:avLst/>
          </a:prstGeom>
        </p:spPr>
      </p:pic>
      <p:grpSp>
        <p:nvGrpSpPr>
          <p:cNvPr id="2" name="グループ化 1"/>
          <p:cNvGrpSpPr/>
          <p:nvPr/>
        </p:nvGrpSpPr>
        <p:grpSpPr>
          <a:xfrm>
            <a:off x="5571592" y="407700"/>
            <a:ext cx="3101975" cy="3384550"/>
            <a:chOff x="5499165" y="1238975"/>
            <a:chExt cx="3101975" cy="3384550"/>
          </a:xfrm>
        </p:grpSpPr>
        <p:pic>
          <p:nvPicPr>
            <p:cNvPr id="43" name="Picture 24" descr="第01章03-012p_DNAの構造"/>
            <p:cNvPicPr>
              <a:picLocks noChangeAspect="1" noChangeArrowheads="1"/>
            </p:cNvPicPr>
            <p:nvPr/>
          </p:nvPicPr>
          <p:blipFill>
            <a:blip r:embed="rId3">
              <a:extLst>
                <a:ext uri="{28A0092B-C50C-407E-A947-70E740481C1C}">
                  <a14:useLocalDpi xmlns:a14="http://schemas.microsoft.com/office/drawing/2010/main" val="0"/>
                </a:ext>
              </a:extLst>
            </a:blip>
            <a:srcRect l="20743" t="61748" r="22229" b="3769"/>
            <a:stretch>
              <a:fillRect/>
            </a:stretch>
          </p:blipFill>
          <p:spPr bwMode="auto">
            <a:xfrm>
              <a:off x="5499165" y="1238975"/>
              <a:ext cx="3101975" cy="3384550"/>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31"/>
            <p:cNvSpPr txBox="1">
              <a:spLocks noChangeArrowheads="1"/>
            </p:cNvSpPr>
            <p:nvPr/>
          </p:nvSpPr>
          <p:spPr bwMode="auto">
            <a:xfrm>
              <a:off x="6578665" y="1959701"/>
              <a:ext cx="136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45" name="Text Box 32"/>
            <p:cNvSpPr txBox="1">
              <a:spLocks noChangeArrowheads="1"/>
            </p:cNvSpPr>
            <p:nvPr/>
          </p:nvSpPr>
          <p:spPr bwMode="auto">
            <a:xfrm>
              <a:off x="6721597" y="2175601"/>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G</a:t>
              </a:r>
            </a:p>
          </p:txBody>
        </p:sp>
        <p:sp>
          <p:nvSpPr>
            <p:cNvPr id="46" name="Text Box 33"/>
            <p:cNvSpPr txBox="1">
              <a:spLocks noChangeArrowheads="1"/>
            </p:cNvSpPr>
            <p:nvPr/>
          </p:nvSpPr>
          <p:spPr bwMode="auto">
            <a:xfrm>
              <a:off x="6950140" y="2320062"/>
              <a:ext cx="1254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47" name="Text Box 37"/>
            <p:cNvSpPr txBox="1">
              <a:spLocks noChangeArrowheads="1"/>
            </p:cNvSpPr>
            <p:nvPr/>
          </p:nvSpPr>
          <p:spPr bwMode="auto">
            <a:xfrm>
              <a:off x="6003990" y="2175601"/>
              <a:ext cx="1254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48" name="Text Box 38"/>
            <p:cNvSpPr txBox="1">
              <a:spLocks noChangeArrowheads="1"/>
            </p:cNvSpPr>
            <p:nvPr/>
          </p:nvSpPr>
          <p:spPr bwMode="auto">
            <a:xfrm>
              <a:off x="6075428" y="2462937"/>
              <a:ext cx="1492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49" name="Text Box 39"/>
            <p:cNvSpPr txBox="1">
              <a:spLocks noChangeArrowheads="1"/>
            </p:cNvSpPr>
            <p:nvPr/>
          </p:nvSpPr>
          <p:spPr bwMode="auto">
            <a:xfrm>
              <a:off x="6362765" y="2678837"/>
              <a:ext cx="136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50" name="Text Box 41"/>
            <p:cNvSpPr txBox="1">
              <a:spLocks noChangeArrowheads="1"/>
            </p:cNvSpPr>
            <p:nvPr/>
          </p:nvSpPr>
          <p:spPr bwMode="auto">
            <a:xfrm>
              <a:off x="7370828" y="2967762"/>
              <a:ext cx="1492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52" name="Text Box 42"/>
            <p:cNvSpPr txBox="1">
              <a:spLocks noChangeArrowheads="1"/>
            </p:cNvSpPr>
            <p:nvPr/>
          </p:nvSpPr>
          <p:spPr bwMode="auto">
            <a:xfrm>
              <a:off x="7515290" y="3183662"/>
              <a:ext cx="136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53" name="Text Box 43"/>
            <p:cNvSpPr txBox="1">
              <a:spLocks noChangeArrowheads="1"/>
            </p:cNvSpPr>
            <p:nvPr/>
          </p:nvSpPr>
          <p:spPr bwMode="auto">
            <a:xfrm>
              <a:off x="7659139" y="3328126"/>
              <a:ext cx="126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54" name="Text Box 44"/>
            <p:cNvSpPr txBox="1">
              <a:spLocks noChangeArrowheads="1"/>
            </p:cNvSpPr>
            <p:nvPr/>
          </p:nvSpPr>
          <p:spPr bwMode="auto">
            <a:xfrm>
              <a:off x="7802684" y="3544026"/>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dirty="0">
                  <a:latin typeface="HGP創英角ｺﾞｼｯｸUB" panose="020B0900000000000000" pitchFamily="50" charset="-128"/>
                </a:rPr>
                <a:t>G</a:t>
              </a:r>
            </a:p>
          </p:txBody>
        </p:sp>
        <p:sp>
          <p:nvSpPr>
            <p:cNvPr id="55" name="Text Box 45"/>
            <p:cNvSpPr txBox="1">
              <a:spLocks noChangeArrowheads="1"/>
            </p:cNvSpPr>
            <p:nvPr/>
          </p:nvSpPr>
          <p:spPr bwMode="auto">
            <a:xfrm>
              <a:off x="7947090" y="3759926"/>
              <a:ext cx="1492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56" name="Text Box 46"/>
            <p:cNvSpPr txBox="1">
              <a:spLocks noChangeArrowheads="1"/>
            </p:cNvSpPr>
            <p:nvPr/>
          </p:nvSpPr>
          <p:spPr bwMode="auto">
            <a:xfrm>
              <a:off x="7010522" y="3110638"/>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G</a:t>
              </a:r>
            </a:p>
          </p:txBody>
        </p:sp>
        <p:sp>
          <p:nvSpPr>
            <p:cNvPr id="57" name="Text Box 47"/>
            <p:cNvSpPr txBox="1">
              <a:spLocks noChangeArrowheads="1"/>
            </p:cNvSpPr>
            <p:nvPr/>
          </p:nvSpPr>
          <p:spPr bwMode="auto">
            <a:xfrm>
              <a:off x="7011439" y="3471001"/>
              <a:ext cx="126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58" name="Text Box 48"/>
            <p:cNvSpPr txBox="1">
              <a:spLocks noChangeArrowheads="1"/>
            </p:cNvSpPr>
            <p:nvPr/>
          </p:nvSpPr>
          <p:spPr bwMode="auto">
            <a:xfrm>
              <a:off x="7083490" y="3759926"/>
              <a:ext cx="136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59" name="Text Box 49"/>
            <p:cNvSpPr txBox="1">
              <a:spLocks noChangeArrowheads="1"/>
            </p:cNvSpPr>
            <p:nvPr/>
          </p:nvSpPr>
          <p:spPr bwMode="auto">
            <a:xfrm>
              <a:off x="7227953" y="3975826"/>
              <a:ext cx="1492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60" name="Text Box 50"/>
            <p:cNvSpPr txBox="1">
              <a:spLocks noChangeArrowheads="1"/>
            </p:cNvSpPr>
            <p:nvPr/>
          </p:nvSpPr>
          <p:spPr bwMode="auto">
            <a:xfrm>
              <a:off x="7513759" y="4120288"/>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G</a:t>
              </a:r>
            </a:p>
          </p:txBody>
        </p:sp>
        <p:sp>
          <p:nvSpPr>
            <p:cNvPr id="61" name="Text Box 59"/>
            <p:cNvSpPr txBox="1">
              <a:spLocks noChangeArrowheads="1"/>
            </p:cNvSpPr>
            <p:nvPr/>
          </p:nvSpPr>
          <p:spPr bwMode="auto">
            <a:xfrm>
              <a:off x="6219890" y="1599337"/>
              <a:ext cx="136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62" name="Text Box 60"/>
            <p:cNvSpPr txBox="1">
              <a:spLocks noChangeArrowheads="1"/>
            </p:cNvSpPr>
            <p:nvPr/>
          </p:nvSpPr>
          <p:spPr bwMode="auto">
            <a:xfrm>
              <a:off x="6506614" y="1527901"/>
              <a:ext cx="126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63" name="Text Box 61"/>
            <p:cNvSpPr txBox="1">
              <a:spLocks noChangeArrowheads="1"/>
            </p:cNvSpPr>
            <p:nvPr/>
          </p:nvSpPr>
          <p:spPr bwMode="auto">
            <a:xfrm>
              <a:off x="6578665" y="1705701"/>
              <a:ext cx="1492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64" name="Text Box 64"/>
            <p:cNvSpPr txBox="1">
              <a:spLocks noChangeArrowheads="1"/>
            </p:cNvSpPr>
            <p:nvPr/>
          </p:nvSpPr>
          <p:spPr bwMode="auto">
            <a:xfrm>
              <a:off x="6073897" y="1886676"/>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G</a:t>
              </a:r>
            </a:p>
          </p:txBody>
        </p:sp>
      </p:grpSp>
      <p:sp>
        <p:nvSpPr>
          <p:cNvPr id="3" name="テキスト ボックス 2"/>
          <p:cNvSpPr txBox="1"/>
          <p:nvPr/>
        </p:nvSpPr>
        <p:spPr>
          <a:xfrm>
            <a:off x="750782" y="1306135"/>
            <a:ext cx="4946892" cy="1200329"/>
          </a:xfrm>
          <a:prstGeom prst="rect">
            <a:avLst/>
          </a:prstGeom>
          <a:noFill/>
        </p:spPr>
        <p:txBody>
          <a:bodyPr wrap="square" rtlCol="0">
            <a:spAutoFit/>
          </a:bodyPr>
          <a:lstStyle/>
          <a:p>
            <a:r>
              <a:rPr kumimoji="1" lang="ja-JP" altLang="en-US" sz="3600" dirty="0" smtClean="0">
                <a:latin typeface="Meiryo UI" panose="020B0604030504040204" pitchFamily="50" charset="-128"/>
                <a:ea typeface="Meiryo UI" panose="020B0604030504040204" pitchFamily="50" charset="-128"/>
              </a:rPr>
              <a:t>①</a:t>
            </a:r>
            <a:r>
              <a:rPr kumimoji="1" lang="en-US" altLang="ja-JP" sz="3600" dirty="0" smtClean="0">
                <a:latin typeface="Meiryo UI" panose="020B0604030504040204" pitchFamily="50" charset="-128"/>
                <a:ea typeface="Meiryo UI" panose="020B0604030504040204" pitchFamily="50" charset="-128"/>
              </a:rPr>
              <a:t>CRISPR</a:t>
            </a:r>
            <a:r>
              <a:rPr kumimoji="1" lang="ja-JP" altLang="en-US" sz="3600" dirty="0" smtClean="0">
                <a:latin typeface="Meiryo UI" panose="020B0604030504040204" pitchFamily="50" charset="-128"/>
                <a:ea typeface="Meiryo UI" panose="020B0604030504040204" pitchFamily="50" charset="-128"/>
              </a:rPr>
              <a:t>は、酵素で</a:t>
            </a:r>
            <a:r>
              <a:rPr kumimoji="1" lang="en-US" altLang="ja-JP" sz="3600" dirty="0" smtClean="0">
                <a:latin typeface="Meiryo UI" panose="020B0604030504040204" pitchFamily="50" charset="-128"/>
                <a:ea typeface="Meiryo UI" panose="020B0604030504040204" pitchFamily="50" charset="-128"/>
              </a:rPr>
              <a:t>DNA</a:t>
            </a:r>
            <a:r>
              <a:rPr kumimoji="1" lang="ja-JP" altLang="en-US" sz="3600" dirty="0" smtClean="0">
                <a:latin typeface="Meiryo UI" panose="020B0604030504040204" pitchFamily="50" charset="-128"/>
                <a:ea typeface="Meiryo UI" panose="020B0604030504040204" pitchFamily="50" charset="-128"/>
              </a:rPr>
              <a:t>を切断する。</a:t>
            </a:r>
            <a:endParaRPr kumimoji="1" lang="en-US" altLang="ja-JP" sz="3600" dirty="0" smtClean="0">
              <a:latin typeface="Meiryo UI" panose="020B0604030504040204" pitchFamily="50" charset="-128"/>
              <a:ea typeface="Meiryo UI" panose="020B0604030504040204" pitchFamily="50" charset="-128"/>
            </a:endParaRPr>
          </a:p>
        </p:txBody>
      </p:sp>
      <p:sp>
        <p:nvSpPr>
          <p:cNvPr id="70" name="テキスト ボックス 69"/>
          <p:cNvSpPr txBox="1"/>
          <p:nvPr/>
        </p:nvSpPr>
        <p:spPr>
          <a:xfrm>
            <a:off x="7392454" y="1030774"/>
            <a:ext cx="4738569" cy="954107"/>
          </a:xfrm>
          <a:prstGeom prst="rect">
            <a:avLst/>
          </a:prstGeom>
          <a:noFill/>
        </p:spPr>
        <p:txBody>
          <a:bodyPr wrap="square" rtlCol="0">
            <a:spAutoFit/>
          </a:bodyPr>
          <a:lstStyle/>
          <a:p>
            <a:r>
              <a:rPr lang="ja-JP" altLang="en-US" sz="2800" dirty="0">
                <a:latin typeface="Meiryo UI" panose="020B0604030504040204" pitchFamily="50" charset="-128"/>
                <a:ea typeface="Meiryo UI" panose="020B0604030504040204" pitchFamily="50" charset="-128"/>
              </a:rPr>
              <a:t>②</a:t>
            </a:r>
            <a:r>
              <a:rPr kumimoji="1" lang="ja-JP" altLang="en-US" sz="2800" dirty="0" smtClean="0">
                <a:latin typeface="Meiryo UI" panose="020B0604030504040204" pitchFamily="50" charset="-128"/>
                <a:ea typeface="Meiryo UI" panose="020B0604030504040204" pitchFamily="50" charset="-128"/>
              </a:rPr>
              <a:t>細胞は、大切な</a:t>
            </a:r>
            <a:r>
              <a:rPr kumimoji="1" lang="en-US" altLang="ja-JP" sz="2800" dirty="0" smtClean="0">
                <a:latin typeface="Meiryo UI" panose="020B0604030504040204" pitchFamily="50" charset="-128"/>
                <a:ea typeface="Meiryo UI" panose="020B0604030504040204" pitchFamily="50" charset="-128"/>
              </a:rPr>
              <a:t>DNA</a:t>
            </a:r>
            <a:r>
              <a:rPr kumimoji="1" lang="ja-JP" altLang="en-US" sz="2800" dirty="0" smtClean="0">
                <a:latin typeface="Meiryo UI" panose="020B0604030504040204" pitchFamily="50" charset="-128"/>
                <a:ea typeface="Meiryo UI" panose="020B0604030504040204" pitchFamily="50" charset="-128"/>
              </a:rPr>
              <a:t>が切断されたので直そう（修復）とする。</a:t>
            </a:r>
            <a:endParaRPr kumimoji="1" lang="en-US" altLang="ja-JP" sz="2800" dirty="0" smtClean="0">
              <a:latin typeface="Meiryo UI" panose="020B0604030504040204" pitchFamily="50" charset="-128"/>
              <a:ea typeface="Meiryo UI" panose="020B0604030504040204" pitchFamily="50" charset="-128"/>
            </a:endParaRPr>
          </a:p>
        </p:txBody>
      </p:sp>
      <p:sp>
        <p:nvSpPr>
          <p:cNvPr id="71" name="テキスト ボックス 70"/>
          <p:cNvSpPr txBox="1"/>
          <p:nvPr/>
        </p:nvSpPr>
        <p:spPr>
          <a:xfrm>
            <a:off x="4389011" y="4981089"/>
            <a:ext cx="7410235" cy="1384995"/>
          </a:xfrm>
          <a:prstGeom prst="rect">
            <a:avLst/>
          </a:prstGeom>
          <a:noFill/>
        </p:spPr>
        <p:txBody>
          <a:bodyPr wrap="square" rtlCol="0">
            <a:spAutoFit/>
          </a:bodyPr>
          <a:lstStyle/>
          <a:p>
            <a:r>
              <a:rPr lang="ja-JP" altLang="en-US" sz="2800" dirty="0" smtClean="0">
                <a:latin typeface="Meiryo UI" panose="020B0604030504040204" pitchFamily="50" charset="-128"/>
                <a:ea typeface="Meiryo UI" panose="020B0604030504040204" pitchFamily="50" charset="-128"/>
              </a:rPr>
              <a:t>③</a:t>
            </a:r>
            <a:r>
              <a:rPr kumimoji="1" lang="en-US" altLang="ja-JP" sz="2800" dirty="0" smtClean="0">
                <a:latin typeface="Meiryo UI" panose="020B0604030504040204" pitchFamily="50" charset="-128"/>
                <a:ea typeface="Meiryo UI" panose="020B0604030504040204" pitchFamily="50" charset="-128"/>
              </a:rPr>
              <a:t>DNA</a:t>
            </a:r>
            <a:r>
              <a:rPr kumimoji="1" lang="ja-JP" altLang="en-US" sz="2800" dirty="0" err="1" smtClean="0">
                <a:latin typeface="Meiryo UI" panose="020B0604030504040204" pitchFamily="50" charset="-128"/>
                <a:ea typeface="Meiryo UI" panose="020B0604030504040204" pitchFamily="50" charset="-128"/>
              </a:rPr>
              <a:t>の修</a:t>
            </a:r>
            <a:r>
              <a:rPr kumimoji="1" lang="ja-JP" altLang="en-US" sz="2800" dirty="0" smtClean="0">
                <a:latin typeface="Meiryo UI" panose="020B0604030504040204" pitchFamily="50" charset="-128"/>
                <a:ea typeface="Meiryo UI" panose="020B0604030504040204" pitchFamily="50" charset="-128"/>
              </a:rPr>
              <a:t>復には材料が必要。そこで意図的に細胞に編集したい内容の修復材料を提供して修復（編集内容を組込ませる）させる。</a:t>
            </a:r>
            <a:endParaRPr kumimoji="1" lang="en-US" altLang="ja-JP" sz="28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61686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495927" y="955508"/>
            <a:ext cx="8491288" cy="5212180"/>
          </a:xfrm>
          <a:prstGeom prst="rect">
            <a:avLst/>
          </a:prstGeom>
        </p:spPr>
      </p:pic>
    </p:spTree>
    <p:extLst>
      <p:ext uri="{BB962C8B-B14F-4D97-AF65-F5344CB8AC3E}">
        <p14:creationId xmlns:p14="http://schemas.microsoft.com/office/powerpoint/2010/main" val="3544539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nd.natureasia.com/figure/7153/102989/phon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3429000"/>
            <a:ext cx="9525000" cy="32956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65" y="703261"/>
            <a:ext cx="8343870" cy="252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22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線コネクタ 7"/>
          <p:cNvCxnSpPr/>
          <p:nvPr/>
        </p:nvCxnSpPr>
        <p:spPr>
          <a:xfrm>
            <a:off x="179109" y="3561704"/>
            <a:ext cx="11339742" cy="7654"/>
          </a:xfrm>
          <a:prstGeom prst="line">
            <a:avLst/>
          </a:prstGeom>
          <a:ln w="2032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七角形 1"/>
          <p:cNvSpPr/>
          <p:nvPr/>
        </p:nvSpPr>
        <p:spPr>
          <a:xfrm>
            <a:off x="3596915" y="1950631"/>
            <a:ext cx="1375794" cy="1308682"/>
          </a:xfrm>
          <a:prstGeom prst="heptagon">
            <a:avLst/>
          </a:prstGeom>
          <a:solidFill>
            <a:srgbClr val="D55BBB"/>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アデニン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5" name="七角形 14"/>
          <p:cNvSpPr/>
          <p:nvPr/>
        </p:nvSpPr>
        <p:spPr>
          <a:xfrm>
            <a:off x="5568328" y="1950631"/>
            <a:ext cx="1375794" cy="1308682"/>
          </a:xfrm>
          <a:prstGeom prst="heptagon">
            <a:avLst/>
          </a:prstGeom>
          <a:solidFill>
            <a:srgbClr val="EAA846"/>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グアニン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6" name="七角形 15"/>
          <p:cNvSpPr/>
          <p:nvPr/>
        </p:nvSpPr>
        <p:spPr>
          <a:xfrm>
            <a:off x="7539741" y="1950631"/>
            <a:ext cx="1375794" cy="1308682"/>
          </a:xfrm>
          <a:prstGeom prst="heptagon">
            <a:avLst/>
          </a:prstGeom>
          <a:solidFill>
            <a:srgbClr val="00B050"/>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シトシン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7" name="七角形 16"/>
          <p:cNvSpPr/>
          <p:nvPr/>
        </p:nvSpPr>
        <p:spPr>
          <a:xfrm>
            <a:off x="9602414" y="1950631"/>
            <a:ext cx="1375794" cy="1308682"/>
          </a:xfrm>
          <a:prstGeom prst="heptagon">
            <a:avLst/>
          </a:prstGeom>
          <a:solidFill>
            <a:srgbClr val="5F6AD1"/>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チミン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8" name="七角形 17"/>
          <p:cNvSpPr/>
          <p:nvPr/>
        </p:nvSpPr>
        <p:spPr>
          <a:xfrm>
            <a:off x="3588477" y="3865650"/>
            <a:ext cx="1375794" cy="1308682"/>
          </a:xfrm>
          <a:prstGeom prst="heptagon">
            <a:avLst/>
          </a:prstGeom>
          <a:solidFill>
            <a:srgbClr val="D55BBB"/>
          </a:solidFill>
          <a:ln w="57150">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アデニン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9" name="七角形 18"/>
          <p:cNvSpPr/>
          <p:nvPr/>
        </p:nvSpPr>
        <p:spPr>
          <a:xfrm>
            <a:off x="5568328" y="3847619"/>
            <a:ext cx="1375794" cy="1308682"/>
          </a:xfrm>
          <a:prstGeom prst="heptagon">
            <a:avLst/>
          </a:prstGeom>
          <a:solidFill>
            <a:srgbClr val="EAA846"/>
          </a:solidFill>
          <a:ln w="57150">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グアニン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0" name="七角形 19"/>
          <p:cNvSpPr/>
          <p:nvPr/>
        </p:nvSpPr>
        <p:spPr>
          <a:xfrm>
            <a:off x="7539741" y="3847619"/>
            <a:ext cx="1375794" cy="1308682"/>
          </a:xfrm>
          <a:prstGeom prst="heptagon">
            <a:avLst/>
          </a:prstGeom>
          <a:solidFill>
            <a:srgbClr val="00B050"/>
          </a:solidFill>
          <a:ln w="57150">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シトシン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1" name="七角形 20"/>
          <p:cNvSpPr/>
          <p:nvPr/>
        </p:nvSpPr>
        <p:spPr>
          <a:xfrm>
            <a:off x="9602414" y="3847619"/>
            <a:ext cx="1375794" cy="1308682"/>
          </a:xfrm>
          <a:prstGeom prst="heptagon">
            <a:avLst/>
          </a:prstGeom>
          <a:solidFill>
            <a:schemeClr val="accent4">
              <a:lumMod val="75000"/>
            </a:schemeClr>
          </a:solidFill>
          <a:ln w="57150">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ウラシル</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U</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460353" y="1880508"/>
            <a:ext cx="2624833" cy="1446550"/>
          </a:xfrm>
          <a:prstGeom prst="rect">
            <a:avLst/>
          </a:prstGeom>
          <a:noFill/>
        </p:spPr>
        <p:txBody>
          <a:bodyPr wrap="square" rtlCol="0">
            <a:spAutoFit/>
          </a:bodyPr>
          <a:lstStyle/>
          <a:p>
            <a:pPr algn="r"/>
            <a:r>
              <a:rPr kumimoji="1" lang="en-US" altLang="ja-JP" sz="8800" b="1" dirty="0" smtClean="0">
                <a:solidFill>
                  <a:schemeClr val="accent5">
                    <a:lumMod val="50000"/>
                  </a:schemeClr>
                </a:solidFill>
                <a:latin typeface="Stencil" panose="040409050D0802020404" pitchFamily="82" charset="0"/>
                <a:ea typeface="Meiryo UI" panose="020B0604030504040204" pitchFamily="50" charset="-128"/>
              </a:rPr>
              <a:t>DNA</a:t>
            </a:r>
            <a:endParaRPr kumimoji="1" lang="ja-JP" altLang="en-US" sz="8800" b="1" dirty="0">
              <a:solidFill>
                <a:schemeClr val="accent5">
                  <a:lumMod val="50000"/>
                </a:schemeClr>
              </a:solidFill>
              <a:latin typeface="Stencil" panose="040409050D0802020404" pitchFamily="82" charset="0"/>
              <a:ea typeface="Meiryo UI" panose="020B0604030504040204" pitchFamily="50" charset="-128"/>
            </a:endParaRPr>
          </a:p>
        </p:txBody>
      </p:sp>
      <p:sp>
        <p:nvSpPr>
          <p:cNvPr id="22" name="テキスト ボックス 21"/>
          <p:cNvSpPr txBox="1"/>
          <p:nvPr/>
        </p:nvSpPr>
        <p:spPr>
          <a:xfrm>
            <a:off x="676314" y="3719745"/>
            <a:ext cx="2435647" cy="1446550"/>
          </a:xfrm>
          <a:prstGeom prst="rect">
            <a:avLst/>
          </a:prstGeom>
          <a:noFill/>
        </p:spPr>
        <p:txBody>
          <a:bodyPr wrap="square" rtlCol="0">
            <a:spAutoFit/>
          </a:bodyPr>
          <a:lstStyle/>
          <a:p>
            <a:pPr algn="r"/>
            <a:r>
              <a:rPr lang="en-US" altLang="ja-JP" sz="8800" b="1" dirty="0">
                <a:solidFill>
                  <a:schemeClr val="accent4">
                    <a:lumMod val="50000"/>
                  </a:schemeClr>
                </a:solidFill>
                <a:latin typeface="Stencil" panose="040409050D0802020404" pitchFamily="82" charset="0"/>
                <a:ea typeface="Meiryo UI" panose="020B0604030504040204" pitchFamily="50" charset="-128"/>
              </a:rPr>
              <a:t>R</a:t>
            </a:r>
            <a:r>
              <a:rPr kumimoji="1" lang="en-US" altLang="ja-JP" sz="8800" b="1" dirty="0" smtClean="0">
                <a:solidFill>
                  <a:schemeClr val="accent4">
                    <a:lumMod val="50000"/>
                  </a:schemeClr>
                </a:solidFill>
                <a:latin typeface="Stencil" panose="040409050D0802020404" pitchFamily="82" charset="0"/>
                <a:ea typeface="Meiryo UI" panose="020B0604030504040204" pitchFamily="50" charset="-128"/>
              </a:rPr>
              <a:t>NA</a:t>
            </a:r>
            <a:endParaRPr kumimoji="1" lang="ja-JP" altLang="en-US" sz="8800" b="1" dirty="0">
              <a:solidFill>
                <a:schemeClr val="accent4">
                  <a:lumMod val="50000"/>
                </a:schemeClr>
              </a:solidFill>
              <a:latin typeface="Stencil" panose="040409050D0802020404" pitchFamily="82" charset="0"/>
              <a:ea typeface="Meiryo UI" panose="020B0604030504040204" pitchFamily="50" charset="-128"/>
            </a:endParaRPr>
          </a:p>
        </p:txBody>
      </p:sp>
      <p:sp>
        <p:nvSpPr>
          <p:cNvPr id="4" name="フローチャート: 処理 3"/>
          <p:cNvSpPr/>
          <p:nvPr/>
        </p:nvSpPr>
        <p:spPr>
          <a:xfrm>
            <a:off x="9427264" y="1644432"/>
            <a:ext cx="1778466" cy="3825494"/>
          </a:xfrm>
          <a:prstGeom prst="flowChartProcess">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V 字形矢印 24"/>
          <p:cNvSpPr/>
          <p:nvPr/>
        </p:nvSpPr>
        <p:spPr>
          <a:xfrm rot="5400000">
            <a:off x="10105142" y="3293916"/>
            <a:ext cx="370337" cy="519099"/>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723789" y="2935755"/>
            <a:ext cx="2409954" cy="523220"/>
          </a:xfrm>
          <a:prstGeom prst="rect">
            <a:avLst/>
          </a:prstGeom>
        </p:spPr>
        <p:txBody>
          <a:bodyPr wrap="none">
            <a:spAutoFit/>
          </a:bodyPr>
          <a:lstStyle/>
          <a:p>
            <a:pPr algn="ctr"/>
            <a:r>
              <a:rPr lang="en-US" altLang="ja-JP" sz="1400" dirty="0" err="1" smtClean="0">
                <a:solidFill>
                  <a:srgbClr val="4D5156"/>
                </a:solidFill>
                <a:latin typeface="Arial Black" panose="020B0A04020102020204" pitchFamily="34" charset="0"/>
              </a:rPr>
              <a:t>DeoxyriboNucleic</a:t>
            </a:r>
            <a:r>
              <a:rPr lang="en-US" altLang="ja-JP" sz="1400" dirty="0" smtClean="0">
                <a:solidFill>
                  <a:srgbClr val="4D5156"/>
                </a:solidFill>
                <a:latin typeface="Arial Black" panose="020B0A04020102020204" pitchFamily="34" charset="0"/>
              </a:rPr>
              <a:t> Acid</a:t>
            </a:r>
          </a:p>
          <a:p>
            <a:pPr algn="ct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デオキシリボ核酸</a:t>
            </a:r>
            <a:r>
              <a:rPr lang="en-US" altLang="ja-JP" sz="1400" dirty="0">
                <a:solidFill>
                  <a:srgbClr val="4D5156"/>
                </a:solidFill>
                <a:latin typeface="Arial Black" panose="020B0A04020102020204" pitchFamily="34" charset="0"/>
              </a:rPr>
              <a:t> </a:t>
            </a:r>
            <a:endParaRPr lang="ja-JP" altLang="en-US" sz="1400" dirty="0">
              <a:latin typeface="Arial Black" panose="020B0A04020102020204" pitchFamily="34" charset="0"/>
            </a:endParaRPr>
          </a:p>
        </p:txBody>
      </p:sp>
      <p:sp>
        <p:nvSpPr>
          <p:cNvPr id="28" name="正方形/長方形 27"/>
          <p:cNvSpPr/>
          <p:nvPr/>
        </p:nvSpPr>
        <p:spPr>
          <a:xfrm>
            <a:off x="1059587" y="4805953"/>
            <a:ext cx="1757211" cy="523220"/>
          </a:xfrm>
          <a:prstGeom prst="rect">
            <a:avLst/>
          </a:prstGeom>
        </p:spPr>
        <p:txBody>
          <a:bodyPr wrap="none">
            <a:spAutoFit/>
          </a:bodyPr>
          <a:lstStyle/>
          <a:p>
            <a:pPr algn="ctr"/>
            <a:r>
              <a:rPr lang="en-US" altLang="ja-JP" sz="1400" dirty="0" err="1" smtClean="0">
                <a:solidFill>
                  <a:srgbClr val="4D5156"/>
                </a:solidFill>
                <a:latin typeface="Cooper Black" panose="0208090404030B020404" pitchFamily="18" charset="0"/>
              </a:rPr>
              <a:t>RiboNucleic</a:t>
            </a:r>
            <a:r>
              <a:rPr lang="en-US" altLang="ja-JP" sz="1400" dirty="0" smtClean="0">
                <a:solidFill>
                  <a:srgbClr val="4D5156"/>
                </a:solidFill>
                <a:latin typeface="Cooper Black" panose="0208090404030B020404" pitchFamily="18" charset="0"/>
              </a:rPr>
              <a:t> Acid</a:t>
            </a:r>
          </a:p>
          <a:p>
            <a:pPr algn="ctr"/>
            <a:r>
              <a:rPr lang="ja-JP" altLang="en-US" sz="1400" b="1" dirty="0" smtClean="0">
                <a:solidFill>
                  <a:schemeClr val="tx1">
                    <a:lumMod val="95000"/>
                    <a:lumOff val="5000"/>
                  </a:schemeClr>
                </a:solidFill>
                <a:latin typeface="Meiryo UI" panose="020B0604030504040204" pitchFamily="50" charset="-128"/>
                <a:ea typeface="Meiryo UI" panose="020B0604030504040204" pitchFamily="50" charset="-128"/>
              </a:rPr>
              <a:t>リボ</a:t>
            </a: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核酸</a:t>
            </a:r>
            <a:r>
              <a:rPr lang="en-US" altLang="ja-JP" sz="1400" dirty="0">
                <a:solidFill>
                  <a:srgbClr val="4D5156"/>
                </a:solidFill>
                <a:latin typeface="Meiryo UI" panose="020B0604030504040204" pitchFamily="50" charset="-128"/>
                <a:ea typeface="Meiryo UI" panose="020B0604030504040204" pitchFamily="50" charset="-128"/>
              </a:rPr>
              <a:t> </a:t>
            </a:r>
            <a:endParaRPr lang="ja-JP" altLang="en-US" sz="14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3724639" y="3392427"/>
            <a:ext cx="1120346" cy="338554"/>
          </a:xfrm>
          <a:prstGeom prst="rect">
            <a:avLst/>
          </a:prstGeom>
          <a:noFill/>
        </p:spPr>
        <p:txBody>
          <a:bodyPr wrap="square" rtlCol="0">
            <a:spAutoFit/>
          </a:bodyPr>
          <a:lstStyle/>
          <a:p>
            <a:pPr algn="ctr"/>
            <a:r>
              <a:rPr kumimoji="1" lang="en-US" altLang="ja-JP" sz="1600" dirty="0" smtClean="0">
                <a:solidFill>
                  <a:schemeClr val="bg1">
                    <a:lumMod val="95000"/>
                  </a:schemeClr>
                </a:solidFill>
                <a:latin typeface="Franklin Gothic Heavy" panose="020B0903020102020204" pitchFamily="34" charset="0"/>
              </a:rPr>
              <a:t>adenine</a:t>
            </a:r>
            <a:endParaRPr kumimoji="1" lang="ja-JP" altLang="en-US" sz="1600" dirty="0">
              <a:solidFill>
                <a:schemeClr val="bg1">
                  <a:lumMod val="95000"/>
                </a:schemeClr>
              </a:solidFill>
              <a:latin typeface="Franklin Gothic Heavy" panose="020B0903020102020204" pitchFamily="34" charset="0"/>
            </a:endParaRPr>
          </a:p>
        </p:txBody>
      </p:sp>
      <p:sp>
        <p:nvSpPr>
          <p:cNvPr id="23" name="テキスト ボックス 22"/>
          <p:cNvSpPr txBox="1"/>
          <p:nvPr/>
        </p:nvSpPr>
        <p:spPr>
          <a:xfrm>
            <a:off x="5704726" y="3384773"/>
            <a:ext cx="1120346" cy="338554"/>
          </a:xfrm>
          <a:prstGeom prst="rect">
            <a:avLst/>
          </a:prstGeom>
          <a:noFill/>
        </p:spPr>
        <p:txBody>
          <a:bodyPr wrap="square" rtlCol="0">
            <a:spAutoFit/>
          </a:bodyPr>
          <a:lstStyle/>
          <a:p>
            <a:pPr algn="ctr"/>
            <a:r>
              <a:rPr kumimoji="1" lang="en-US" altLang="ja-JP" sz="1600" dirty="0" smtClean="0">
                <a:solidFill>
                  <a:schemeClr val="bg1">
                    <a:lumMod val="95000"/>
                  </a:schemeClr>
                </a:solidFill>
                <a:latin typeface="Franklin Gothic Heavy" panose="020B0903020102020204" pitchFamily="34" charset="0"/>
              </a:rPr>
              <a:t>guanine</a:t>
            </a:r>
            <a:endParaRPr kumimoji="1" lang="ja-JP" altLang="en-US" sz="1600" dirty="0">
              <a:solidFill>
                <a:schemeClr val="bg1">
                  <a:lumMod val="95000"/>
                </a:schemeClr>
              </a:solidFill>
              <a:latin typeface="Franklin Gothic Heavy" panose="020B0903020102020204" pitchFamily="34" charset="0"/>
            </a:endParaRPr>
          </a:p>
        </p:txBody>
      </p:sp>
      <p:sp>
        <p:nvSpPr>
          <p:cNvPr id="24" name="テキスト ボックス 23"/>
          <p:cNvSpPr txBox="1"/>
          <p:nvPr/>
        </p:nvSpPr>
        <p:spPr>
          <a:xfrm>
            <a:off x="7685139" y="3392427"/>
            <a:ext cx="1120346" cy="338554"/>
          </a:xfrm>
          <a:prstGeom prst="rect">
            <a:avLst/>
          </a:prstGeom>
          <a:noFill/>
        </p:spPr>
        <p:txBody>
          <a:bodyPr wrap="square" rtlCol="0">
            <a:spAutoFit/>
          </a:bodyPr>
          <a:lstStyle/>
          <a:p>
            <a:pPr algn="ctr"/>
            <a:r>
              <a:rPr kumimoji="1" lang="en-US" altLang="ja-JP" sz="1600" dirty="0" smtClean="0">
                <a:solidFill>
                  <a:schemeClr val="bg1">
                    <a:lumMod val="95000"/>
                  </a:schemeClr>
                </a:solidFill>
                <a:latin typeface="Franklin Gothic Heavy" panose="020B0903020102020204" pitchFamily="34" charset="0"/>
              </a:rPr>
              <a:t>cytosine</a:t>
            </a:r>
            <a:endParaRPr kumimoji="1" lang="ja-JP" altLang="en-US" sz="1600" dirty="0">
              <a:solidFill>
                <a:schemeClr val="bg1">
                  <a:lumMod val="95000"/>
                </a:schemeClr>
              </a:solidFill>
              <a:latin typeface="Franklin Gothic Heavy" panose="020B0903020102020204" pitchFamily="34" charset="0"/>
            </a:endParaRPr>
          </a:p>
        </p:txBody>
      </p:sp>
      <p:sp>
        <p:nvSpPr>
          <p:cNvPr id="27" name="テキスト ボックス 26"/>
          <p:cNvSpPr txBox="1"/>
          <p:nvPr/>
        </p:nvSpPr>
        <p:spPr>
          <a:xfrm>
            <a:off x="9756324" y="1628255"/>
            <a:ext cx="1120346" cy="338554"/>
          </a:xfrm>
          <a:prstGeom prst="rect">
            <a:avLst/>
          </a:prstGeom>
          <a:noFill/>
        </p:spPr>
        <p:txBody>
          <a:bodyPr wrap="square" rtlCol="0">
            <a:spAutoFit/>
          </a:bodyPr>
          <a:lstStyle/>
          <a:p>
            <a:pPr algn="ctr"/>
            <a:r>
              <a:rPr kumimoji="1" lang="en-US" altLang="ja-JP" sz="1600" dirty="0" err="1" smtClean="0">
                <a:solidFill>
                  <a:schemeClr val="tx1">
                    <a:lumMod val="95000"/>
                    <a:lumOff val="5000"/>
                  </a:schemeClr>
                </a:solidFill>
                <a:latin typeface="Franklin Gothic Heavy" panose="020B0903020102020204" pitchFamily="34" charset="0"/>
              </a:rPr>
              <a:t>tymine</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30" name="テキスト ボックス 29"/>
          <p:cNvSpPr txBox="1"/>
          <p:nvPr/>
        </p:nvSpPr>
        <p:spPr>
          <a:xfrm>
            <a:off x="9756324" y="5171266"/>
            <a:ext cx="1120346" cy="338554"/>
          </a:xfrm>
          <a:prstGeom prst="rect">
            <a:avLst/>
          </a:prstGeom>
          <a:noFill/>
        </p:spPr>
        <p:txBody>
          <a:bodyPr wrap="square" rtlCol="0">
            <a:spAutoFit/>
          </a:bodyPr>
          <a:lstStyle/>
          <a:p>
            <a:pPr algn="ctr"/>
            <a:r>
              <a:rPr kumimoji="1" lang="en-US" altLang="ja-JP" sz="1600" dirty="0" smtClean="0">
                <a:solidFill>
                  <a:schemeClr val="tx1">
                    <a:lumMod val="95000"/>
                    <a:lumOff val="5000"/>
                  </a:schemeClr>
                </a:solidFill>
                <a:latin typeface="Franklin Gothic Heavy" panose="020B0903020102020204" pitchFamily="34" charset="0"/>
              </a:rPr>
              <a:t>uracil</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31" name="角丸四角形 30"/>
          <p:cNvSpPr/>
          <p:nvPr/>
        </p:nvSpPr>
        <p:spPr>
          <a:xfrm>
            <a:off x="547935" y="97588"/>
            <a:ext cx="2958090" cy="1160520"/>
          </a:xfrm>
          <a:prstGeom prst="roundRect">
            <a:avLst/>
          </a:pr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2"/>
          <a:stretch>
            <a:fillRect/>
          </a:stretch>
        </p:blipFill>
        <p:spPr>
          <a:xfrm>
            <a:off x="547935" y="53704"/>
            <a:ext cx="1283516" cy="1238119"/>
          </a:xfrm>
          <a:prstGeom prst="rect">
            <a:avLst/>
          </a:prstGeom>
        </p:spPr>
      </p:pic>
      <p:sp>
        <p:nvSpPr>
          <p:cNvPr id="33" name="等号 32"/>
          <p:cNvSpPr/>
          <p:nvPr/>
        </p:nvSpPr>
        <p:spPr>
          <a:xfrm>
            <a:off x="1640637" y="40012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角丸四角形 33"/>
          <p:cNvSpPr/>
          <p:nvPr/>
        </p:nvSpPr>
        <p:spPr>
          <a:xfrm>
            <a:off x="4320839" y="147023"/>
            <a:ext cx="3035946" cy="1160520"/>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p:cNvPicPr>
            <a:picLocks noChangeAspect="1"/>
          </p:cNvPicPr>
          <p:nvPr/>
        </p:nvPicPr>
        <p:blipFill>
          <a:blip r:embed="rId3"/>
          <a:stretch>
            <a:fillRect/>
          </a:stretch>
        </p:blipFill>
        <p:spPr>
          <a:xfrm>
            <a:off x="4320839" y="96790"/>
            <a:ext cx="1263429" cy="1218742"/>
          </a:xfrm>
          <a:prstGeom prst="rect">
            <a:avLst/>
          </a:prstGeom>
        </p:spPr>
      </p:pic>
      <p:sp>
        <p:nvSpPr>
          <p:cNvPr id="36" name="等号 35"/>
          <p:cNvSpPr/>
          <p:nvPr/>
        </p:nvSpPr>
        <p:spPr>
          <a:xfrm>
            <a:off x="5453287" y="446164"/>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7" name="図 36"/>
          <p:cNvPicPr>
            <a:picLocks noChangeAspect="1"/>
          </p:cNvPicPr>
          <p:nvPr/>
        </p:nvPicPr>
        <p:blipFill>
          <a:blip r:embed="rId4"/>
          <a:stretch>
            <a:fillRect/>
          </a:stretch>
        </p:blipFill>
        <p:spPr>
          <a:xfrm>
            <a:off x="6065459" y="130001"/>
            <a:ext cx="1225048" cy="1185531"/>
          </a:xfrm>
          <a:prstGeom prst="rect">
            <a:avLst/>
          </a:prstGeom>
        </p:spPr>
      </p:pic>
      <p:pic>
        <p:nvPicPr>
          <p:cNvPr id="38" name="図 37"/>
          <p:cNvPicPr>
            <a:picLocks noChangeAspect="1"/>
          </p:cNvPicPr>
          <p:nvPr/>
        </p:nvPicPr>
        <p:blipFill>
          <a:blip r:embed="rId5"/>
          <a:stretch>
            <a:fillRect/>
          </a:stretch>
        </p:blipFill>
        <p:spPr>
          <a:xfrm>
            <a:off x="2250360" y="50323"/>
            <a:ext cx="1291326" cy="1241500"/>
          </a:xfrm>
          <a:prstGeom prst="rect">
            <a:avLst/>
          </a:prstGeom>
          <a:effectLst>
            <a:glow rad="228600">
              <a:schemeClr val="accent4">
                <a:satMod val="175000"/>
                <a:alpha val="40000"/>
              </a:schemeClr>
            </a:glow>
          </a:effectLst>
        </p:spPr>
      </p:pic>
      <p:sp>
        <p:nvSpPr>
          <p:cNvPr id="10" name="六角形 9"/>
          <p:cNvSpPr/>
          <p:nvPr/>
        </p:nvSpPr>
        <p:spPr>
          <a:xfrm>
            <a:off x="3729622" y="4915881"/>
            <a:ext cx="1409799" cy="122662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latin typeface="UD デジタル 教科書体 NK-B" panose="02020700000000000000" pitchFamily="18" charset="-128"/>
                <a:ea typeface="UD デジタル 教科書体 NK-B" panose="02020700000000000000" pitchFamily="18" charset="-128"/>
              </a:rPr>
              <a:t>アデニン</a:t>
            </a:r>
            <a:endParaRPr kumimoji="1" lang="en-US" altLang="ja-JP" sz="1600" b="1" dirty="0" smtClean="0">
              <a:latin typeface="UD デジタル 教科書体 NK-B" panose="02020700000000000000" pitchFamily="18" charset="-128"/>
              <a:ea typeface="UD デジタル 教科書体 NK-B" panose="02020700000000000000" pitchFamily="18" charset="-128"/>
            </a:endParaRPr>
          </a:p>
          <a:p>
            <a:pPr algn="ctr"/>
            <a:r>
              <a:rPr lang="ja-JP" altLang="en-US" sz="1600" b="1" dirty="0" smtClean="0">
                <a:latin typeface="UD デジタル 教科書体 NK-B" panose="02020700000000000000" pitchFamily="18" charset="-128"/>
                <a:ea typeface="UD デジタル 教科書体 NK-B" panose="02020700000000000000" pitchFamily="18" charset="-128"/>
              </a:rPr>
              <a:t>（アデノシン）</a:t>
            </a:r>
            <a:endParaRPr kumimoji="1" lang="ja-JP" altLang="en-US" sz="1600" b="1"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542861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線コネクタ 7"/>
          <p:cNvCxnSpPr/>
          <p:nvPr/>
        </p:nvCxnSpPr>
        <p:spPr>
          <a:xfrm>
            <a:off x="314904" y="2411917"/>
            <a:ext cx="11339742" cy="7654"/>
          </a:xfrm>
          <a:prstGeom prst="line">
            <a:avLst/>
          </a:prstGeom>
          <a:ln w="2032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七角形 1"/>
          <p:cNvSpPr/>
          <p:nvPr/>
        </p:nvSpPr>
        <p:spPr>
          <a:xfrm>
            <a:off x="3732710" y="800844"/>
            <a:ext cx="1375794" cy="1308682"/>
          </a:xfrm>
          <a:prstGeom prst="heptagon">
            <a:avLst/>
          </a:prstGeom>
          <a:solidFill>
            <a:srgbClr val="D55BBB"/>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アデニン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5" name="七角形 14"/>
          <p:cNvSpPr/>
          <p:nvPr/>
        </p:nvSpPr>
        <p:spPr>
          <a:xfrm>
            <a:off x="5704123" y="800844"/>
            <a:ext cx="1375794" cy="1308682"/>
          </a:xfrm>
          <a:prstGeom prst="heptagon">
            <a:avLst/>
          </a:prstGeom>
          <a:solidFill>
            <a:srgbClr val="EAA846"/>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グアニン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6" name="七角形 15"/>
          <p:cNvSpPr/>
          <p:nvPr/>
        </p:nvSpPr>
        <p:spPr>
          <a:xfrm>
            <a:off x="7675536" y="800844"/>
            <a:ext cx="1375794" cy="1308682"/>
          </a:xfrm>
          <a:prstGeom prst="heptagon">
            <a:avLst/>
          </a:prstGeom>
          <a:solidFill>
            <a:srgbClr val="00B050"/>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シトシン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7" name="七角形 16"/>
          <p:cNvSpPr/>
          <p:nvPr/>
        </p:nvSpPr>
        <p:spPr>
          <a:xfrm>
            <a:off x="9738209" y="800844"/>
            <a:ext cx="1375794" cy="1308682"/>
          </a:xfrm>
          <a:prstGeom prst="heptagon">
            <a:avLst/>
          </a:prstGeom>
          <a:solidFill>
            <a:srgbClr val="5F6AD1"/>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チミン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8" name="七角形 17"/>
          <p:cNvSpPr/>
          <p:nvPr/>
        </p:nvSpPr>
        <p:spPr>
          <a:xfrm>
            <a:off x="3724272" y="2715863"/>
            <a:ext cx="1375794" cy="1308682"/>
          </a:xfrm>
          <a:prstGeom prst="heptagon">
            <a:avLst/>
          </a:prstGeom>
          <a:solidFill>
            <a:srgbClr val="D55BBB"/>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アデニン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9" name="七角形 18"/>
          <p:cNvSpPr/>
          <p:nvPr/>
        </p:nvSpPr>
        <p:spPr>
          <a:xfrm>
            <a:off x="5704123" y="2697832"/>
            <a:ext cx="1375794" cy="1308682"/>
          </a:xfrm>
          <a:prstGeom prst="heptagon">
            <a:avLst/>
          </a:prstGeom>
          <a:solidFill>
            <a:srgbClr val="EAA846"/>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グアニン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0" name="七角形 19"/>
          <p:cNvSpPr/>
          <p:nvPr/>
        </p:nvSpPr>
        <p:spPr>
          <a:xfrm>
            <a:off x="7675536" y="2697832"/>
            <a:ext cx="1375794" cy="1308682"/>
          </a:xfrm>
          <a:prstGeom prst="heptagon">
            <a:avLst/>
          </a:prstGeom>
          <a:solidFill>
            <a:srgbClr val="00B050"/>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シトシン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1" name="七角形 20"/>
          <p:cNvSpPr/>
          <p:nvPr/>
        </p:nvSpPr>
        <p:spPr>
          <a:xfrm>
            <a:off x="9738209" y="2697832"/>
            <a:ext cx="1375794" cy="1308682"/>
          </a:xfrm>
          <a:prstGeom prst="heptagon">
            <a:avLst/>
          </a:prstGeom>
          <a:solidFill>
            <a:schemeClr val="accent4">
              <a:lumMod val="75000"/>
            </a:schemeClr>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ウラシル</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U</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96148" y="730721"/>
            <a:ext cx="2624833" cy="1446550"/>
          </a:xfrm>
          <a:prstGeom prst="rect">
            <a:avLst/>
          </a:prstGeom>
          <a:noFill/>
        </p:spPr>
        <p:txBody>
          <a:bodyPr wrap="square" rtlCol="0">
            <a:spAutoFit/>
          </a:bodyPr>
          <a:lstStyle/>
          <a:p>
            <a:pPr algn="r"/>
            <a:r>
              <a:rPr kumimoji="1" lang="en-US" altLang="ja-JP" sz="8800" b="1" dirty="0" smtClean="0">
                <a:solidFill>
                  <a:schemeClr val="accent5">
                    <a:lumMod val="50000"/>
                  </a:schemeClr>
                </a:solidFill>
                <a:latin typeface="Stencil" panose="040409050D0802020404" pitchFamily="82" charset="0"/>
                <a:ea typeface="Meiryo UI" panose="020B0604030504040204" pitchFamily="50" charset="-128"/>
              </a:rPr>
              <a:t>DNA</a:t>
            </a:r>
            <a:endParaRPr kumimoji="1" lang="ja-JP" altLang="en-US" sz="8800" b="1" dirty="0">
              <a:solidFill>
                <a:schemeClr val="accent5">
                  <a:lumMod val="50000"/>
                </a:schemeClr>
              </a:solidFill>
              <a:latin typeface="Stencil" panose="040409050D0802020404" pitchFamily="82" charset="0"/>
              <a:ea typeface="Meiryo UI" panose="020B0604030504040204" pitchFamily="50" charset="-128"/>
            </a:endParaRPr>
          </a:p>
        </p:txBody>
      </p:sp>
      <p:sp>
        <p:nvSpPr>
          <p:cNvPr id="22" name="テキスト ボックス 21"/>
          <p:cNvSpPr txBox="1"/>
          <p:nvPr/>
        </p:nvSpPr>
        <p:spPr>
          <a:xfrm>
            <a:off x="812109" y="2569958"/>
            <a:ext cx="2435647" cy="1446550"/>
          </a:xfrm>
          <a:prstGeom prst="rect">
            <a:avLst/>
          </a:prstGeom>
          <a:noFill/>
        </p:spPr>
        <p:txBody>
          <a:bodyPr wrap="square" rtlCol="0">
            <a:spAutoFit/>
          </a:bodyPr>
          <a:lstStyle/>
          <a:p>
            <a:pPr algn="r"/>
            <a:r>
              <a:rPr lang="en-US" altLang="ja-JP" sz="8800" b="1" dirty="0">
                <a:solidFill>
                  <a:schemeClr val="accent4">
                    <a:lumMod val="50000"/>
                  </a:schemeClr>
                </a:solidFill>
                <a:latin typeface="Stencil" panose="040409050D0802020404" pitchFamily="82" charset="0"/>
                <a:ea typeface="Meiryo UI" panose="020B0604030504040204" pitchFamily="50" charset="-128"/>
              </a:rPr>
              <a:t>R</a:t>
            </a:r>
            <a:r>
              <a:rPr kumimoji="1" lang="en-US" altLang="ja-JP" sz="8800" b="1" dirty="0" smtClean="0">
                <a:solidFill>
                  <a:schemeClr val="accent4">
                    <a:lumMod val="50000"/>
                  </a:schemeClr>
                </a:solidFill>
                <a:latin typeface="Stencil" panose="040409050D0802020404" pitchFamily="82" charset="0"/>
                <a:ea typeface="Meiryo UI" panose="020B0604030504040204" pitchFamily="50" charset="-128"/>
              </a:rPr>
              <a:t>NA</a:t>
            </a:r>
            <a:endParaRPr kumimoji="1" lang="ja-JP" altLang="en-US" sz="8800" b="1" dirty="0">
              <a:solidFill>
                <a:schemeClr val="accent4">
                  <a:lumMod val="50000"/>
                </a:schemeClr>
              </a:solidFill>
              <a:latin typeface="Stencil" panose="040409050D0802020404" pitchFamily="82" charset="0"/>
              <a:ea typeface="Meiryo UI" panose="020B0604030504040204" pitchFamily="50" charset="-128"/>
            </a:endParaRPr>
          </a:p>
        </p:txBody>
      </p:sp>
      <p:sp>
        <p:nvSpPr>
          <p:cNvPr id="4" name="フローチャート: 処理 3"/>
          <p:cNvSpPr/>
          <p:nvPr/>
        </p:nvSpPr>
        <p:spPr>
          <a:xfrm>
            <a:off x="9563059" y="494645"/>
            <a:ext cx="1778466" cy="3825494"/>
          </a:xfrm>
          <a:prstGeom prst="flowChartProcess">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V 字形矢印 24"/>
          <p:cNvSpPr/>
          <p:nvPr/>
        </p:nvSpPr>
        <p:spPr>
          <a:xfrm rot="5400000">
            <a:off x="10240937" y="2144129"/>
            <a:ext cx="370337" cy="519099"/>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59584" y="1785968"/>
            <a:ext cx="2409954" cy="523220"/>
          </a:xfrm>
          <a:prstGeom prst="rect">
            <a:avLst/>
          </a:prstGeom>
        </p:spPr>
        <p:txBody>
          <a:bodyPr wrap="none">
            <a:spAutoFit/>
          </a:bodyPr>
          <a:lstStyle/>
          <a:p>
            <a:pPr algn="ctr"/>
            <a:r>
              <a:rPr lang="en-US" altLang="ja-JP" sz="1400" dirty="0" err="1" smtClean="0">
                <a:solidFill>
                  <a:srgbClr val="4D5156"/>
                </a:solidFill>
                <a:latin typeface="Arial Black" panose="020B0A04020102020204" pitchFamily="34" charset="0"/>
              </a:rPr>
              <a:t>DeoxyriboNucleic</a:t>
            </a:r>
            <a:r>
              <a:rPr lang="en-US" altLang="ja-JP" sz="1400" dirty="0" smtClean="0">
                <a:solidFill>
                  <a:srgbClr val="4D5156"/>
                </a:solidFill>
                <a:latin typeface="Arial Black" panose="020B0A04020102020204" pitchFamily="34" charset="0"/>
              </a:rPr>
              <a:t> Acid</a:t>
            </a:r>
          </a:p>
          <a:p>
            <a:pPr algn="ct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デオキシリボ核酸</a:t>
            </a:r>
            <a:r>
              <a:rPr lang="en-US" altLang="ja-JP" sz="1400" dirty="0">
                <a:solidFill>
                  <a:srgbClr val="4D5156"/>
                </a:solidFill>
                <a:latin typeface="Arial Black" panose="020B0A04020102020204" pitchFamily="34" charset="0"/>
              </a:rPr>
              <a:t> </a:t>
            </a:r>
            <a:endParaRPr lang="ja-JP" altLang="en-US" sz="1400" dirty="0">
              <a:latin typeface="Arial Black" panose="020B0A04020102020204" pitchFamily="34" charset="0"/>
            </a:endParaRPr>
          </a:p>
        </p:txBody>
      </p:sp>
      <p:sp>
        <p:nvSpPr>
          <p:cNvPr id="28" name="正方形/長方形 27"/>
          <p:cNvSpPr/>
          <p:nvPr/>
        </p:nvSpPr>
        <p:spPr>
          <a:xfrm>
            <a:off x="1195382" y="3656166"/>
            <a:ext cx="1757211" cy="523220"/>
          </a:xfrm>
          <a:prstGeom prst="rect">
            <a:avLst/>
          </a:prstGeom>
        </p:spPr>
        <p:txBody>
          <a:bodyPr wrap="none">
            <a:spAutoFit/>
          </a:bodyPr>
          <a:lstStyle/>
          <a:p>
            <a:pPr algn="ctr"/>
            <a:r>
              <a:rPr lang="en-US" altLang="ja-JP" sz="1400" dirty="0" err="1" smtClean="0">
                <a:solidFill>
                  <a:srgbClr val="4D5156"/>
                </a:solidFill>
                <a:latin typeface="Cooper Black" panose="0208090404030B020404" pitchFamily="18" charset="0"/>
              </a:rPr>
              <a:t>RiboNucleic</a:t>
            </a:r>
            <a:r>
              <a:rPr lang="en-US" altLang="ja-JP" sz="1400" dirty="0" smtClean="0">
                <a:solidFill>
                  <a:srgbClr val="4D5156"/>
                </a:solidFill>
                <a:latin typeface="Cooper Black" panose="0208090404030B020404" pitchFamily="18" charset="0"/>
              </a:rPr>
              <a:t> Acid</a:t>
            </a:r>
          </a:p>
          <a:p>
            <a:pPr algn="ctr"/>
            <a:r>
              <a:rPr lang="ja-JP" altLang="en-US" sz="1400" b="1" dirty="0" smtClean="0">
                <a:solidFill>
                  <a:schemeClr val="tx1">
                    <a:lumMod val="95000"/>
                    <a:lumOff val="5000"/>
                  </a:schemeClr>
                </a:solidFill>
                <a:latin typeface="Meiryo UI" panose="020B0604030504040204" pitchFamily="50" charset="-128"/>
                <a:ea typeface="Meiryo UI" panose="020B0604030504040204" pitchFamily="50" charset="-128"/>
              </a:rPr>
              <a:t>リボ</a:t>
            </a: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核酸</a:t>
            </a:r>
            <a:r>
              <a:rPr lang="en-US" altLang="ja-JP" sz="1400" dirty="0">
                <a:solidFill>
                  <a:srgbClr val="4D5156"/>
                </a:solidFill>
                <a:latin typeface="Meiryo UI" panose="020B0604030504040204" pitchFamily="50" charset="-128"/>
                <a:ea typeface="Meiryo UI" panose="020B0604030504040204" pitchFamily="50" charset="-128"/>
              </a:rPr>
              <a:t> </a:t>
            </a:r>
            <a:endParaRPr lang="ja-JP" altLang="en-US" sz="14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3860434" y="2242640"/>
            <a:ext cx="1120346" cy="338554"/>
          </a:xfrm>
          <a:prstGeom prst="rect">
            <a:avLst/>
          </a:prstGeom>
          <a:noFill/>
        </p:spPr>
        <p:txBody>
          <a:bodyPr wrap="square" rtlCol="0">
            <a:spAutoFit/>
          </a:bodyPr>
          <a:lstStyle/>
          <a:p>
            <a:pPr algn="ctr"/>
            <a:r>
              <a:rPr kumimoji="1" lang="en-US" altLang="ja-JP" sz="1600" dirty="0" smtClean="0">
                <a:solidFill>
                  <a:schemeClr val="bg1">
                    <a:lumMod val="95000"/>
                  </a:schemeClr>
                </a:solidFill>
                <a:latin typeface="Franklin Gothic Heavy" panose="020B0903020102020204" pitchFamily="34" charset="0"/>
              </a:rPr>
              <a:t>adenine</a:t>
            </a:r>
            <a:endParaRPr kumimoji="1" lang="ja-JP" altLang="en-US" sz="1600" dirty="0">
              <a:solidFill>
                <a:schemeClr val="bg1">
                  <a:lumMod val="95000"/>
                </a:schemeClr>
              </a:solidFill>
              <a:latin typeface="Franklin Gothic Heavy" panose="020B0903020102020204" pitchFamily="34" charset="0"/>
            </a:endParaRPr>
          </a:p>
        </p:txBody>
      </p:sp>
      <p:sp>
        <p:nvSpPr>
          <p:cNvPr id="23" name="テキスト ボックス 22"/>
          <p:cNvSpPr txBox="1"/>
          <p:nvPr/>
        </p:nvSpPr>
        <p:spPr>
          <a:xfrm>
            <a:off x="5840521" y="2234986"/>
            <a:ext cx="1120346" cy="338554"/>
          </a:xfrm>
          <a:prstGeom prst="rect">
            <a:avLst/>
          </a:prstGeom>
          <a:noFill/>
        </p:spPr>
        <p:txBody>
          <a:bodyPr wrap="square" rtlCol="0">
            <a:spAutoFit/>
          </a:bodyPr>
          <a:lstStyle/>
          <a:p>
            <a:pPr algn="ctr"/>
            <a:r>
              <a:rPr kumimoji="1" lang="en-US" altLang="ja-JP" sz="1600" dirty="0" smtClean="0">
                <a:solidFill>
                  <a:schemeClr val="bg1">
                    <a:lumMod val="95000"/>
                  </a:schemeClr>
                </a:solidFill>
                <a:latin typeface="Franklin Gothic Heavy" panose="020B0903020102020204" pitchFamily="34" charset="0"/>
              </a:rPr>
              <a:t>guanine</a:t>
            </a:r>
            <a:endParaRPr kumimoji="1" lang="ja-JP" altLang="en-US" sz="1600" dirty="0">
              <a:solidFill>
                <a:schemeClr val="bg1">
                  <a:lumMod val="95000"/>
                </a:schemeClr>
              </a:solidFill>
              <a:latin typeface="Franklin Gothic Heavy" panose="020B0903020102020204" pitchFamily="34" charset="0"/>
            </a:endParaRPr>
          </a:p>
        </p:txBody>
      </p:sp>
      <p:sp>
        <p:nvSpPr>
          <p:cNvPr id="24" name="テキスト ボックス 23"/>
          <p:cNvSpPr txBox="1"/>
          <p:nvPr/>
        </p:nvSpPr>
        <p:spPr>
          <a:xfrm>
            <a:off x="7820934" y="2242640"/>
            <a:ext cx="1120346" cy="338554"/>
          </a:xfrm>
          <a:prstGeom prst="rect">
            <a:avLst/>
          </a:prstGeom>
          <a:noFill/>
        </p:spPr>
        <p:txBody>
          <a:bodyPr wrap="square" rtlCol="0">
            <a:spAutoFit/>
          </a:bodyPr>
          <a:lstStyle/>
          <a:p>
            <a:pPr algn="ctr"/>
            <a:r>
              <a:rPr kumimoji="1" lang="en-US" altLang="ja-JP" sz="1600" dirty="0" smtClean="0">
                <a:solidFill>
                  <a:schemeClr val="bg1">
                    <a:lumMod val="95000"/>
                  </a:schemeClr>
                </a:solidFill>
                <a:latin typeface="Franklin Gothic Heavy" panose="020B0903020102020204" pitchFamily="34" charset="0"/>
              </a:rPr>
              <a:t>cytosine</a:t>
            </a:r>
            <a:endParaRPr kumimoji="1" lang="ja-JP" altLang="en-US" sz="1600" dirty="0">
              <a:solidFill>
                <a:schemeClr val="bg1">
                  <a:lumMod val="95000"/>
                </a:schemeClr>
              </a:solidFill>
              <a:latin typeface="Franklin Gothic Heavy" panose="020B0903020102020204" pitchFamily="34" charset="0"/>
            </a:endParaRPr>
          </a:p>
        </p:txBody>
      </p:sp>
      <p:sp>
        <p:nvSpPr>
          <p:cNvPr id="27" name="テキスト ボックス 26"/>
          <p:cNvSpPr txBox="1"/>
          <p:nvPr/>
        </p:nvSpPr>
        <p:spPr>
          <a:xfrm>
            <a:off x="9892119" y="478468"/>
            <a:ext cx="1120346" cy="338554"/>
          </a:xfrm>
          <a:prstGeom prst="rect">
            <a:avLst/>
          </a:prstGeom>
          <a:noFill/>
        </p:spPr>
        <p:txBody>
          <a:bodyPr wrap="square" rtlCol="0">
            <a:spAutoFit/>
          </a:bodyPr>
          <a:lstStyle/>
          <a:p>
            <a:pPr algn="ctr"/>
            <a:r>
              <a:rPr kumimoji="1" lang="en-US" altLang="ja-JP" sz="1600" dirty="0" err="1" smtClean="0">
                <a:solidFill>
                  <a:schemeClr val="tx1">
                    <a:lumMod val="95000"/>
                    <a:lumOff val="5000"/>
                  </a:schemeClr>
                </a:solidFill>
                <a:latin typeface="Franklin Gothic Heavy" panose="020B0903020102020204" pitchFamily="34" charset="0"/>
              </a:rPr>
              <a:t>tymine</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30" name="テキスト ボックス 29"/>
          <p:cNvSpPr txBox="1"/>
          <p:nvPr/>
        </p:nvSpPr>
        <p:spPr>
          <a:xfrm>
            <a:off x="9892119" y="3997762"/>
            <a:ext cx="1120346" cy="338554"/>
          </a:xfrm>
          <a:prstGeom prst="rect">
            <a:avLst/>
          </a:prstGeom>
          <a:noFill/>
        </p:spPr>
        <p:txBody>
          <a:bodyPr wrap="square" rtlCol="0">
            <a:spAutoFit/>
          </a:bodyPr>
          <a:lstStyle/>
          <a:p>
            <a:pPr algn="ctr"/>
            <a:r>
              <a:rPr kumimoji="1" lang="en-US" altLang="ja-JP" sz="1600" dirty="0" smtClean="0">
                <a:solidFill>
                  <a:schemeClr val="tx1">
                    <a:lumMod val="95000"/>
                    <a:lumOff val="5000"/>
                  </a:schemeClr>
                </a:solidFill>
                <a:latin typeface="Franklin Gothic Heavy" panose="020B0903020102020204" pitchFamily="34" charset="0"/>
              </a:rPr>
              <a:t>uracil</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13" name="十角形 12"/>
          <p:cNvSpPr/>
          <p:nvPr/>
        </p:nvSpPr>
        <p:spPr>
          <a:xfrm>
            <a:off x="3625551" y="5029774"/>
            <a:ext cx="1573236" cy="1113577"/>
          </a:xfrm>
          <a:prstGeom prst="decagon">
            <a:avLst/>
          </a:prstGeom>
          <a:solidFill>
            <a:srgbClr val="D55BBB"/>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UD デジタル 教科書体 NK-B" panose="02020700000000000000" pitchFamily="18" charset="-128"/>
                <a:ea typeface="UD デジタル 教科書体 NK-B" panose="02020700000000000000" pitchFamily="18" charset="-128"/>
              </a:rPr>
              <a:t>アデノシン</a:t>
            </a:r>
            <a:endParaRPr kumimoji="1" lang="ja-JP" altLang="en-US" b="1" dirty="0">
              <a:latin typeface="UD デジタル 教科書体 NK-B" panose="02020700000000000000" pitchFamily="18" charset="-128"/>
              <a:ea typeface="UD デジタル 教科書体 NK-B" panose="02020700000000000000" pitchFamily="18" charset="-128"/>
            </a:endParaRPr>
          </a:p>
        </p:txBody>
      </p:sp>
      <p:sp>
        <p:nvSpPr>
          <p:cNvPr id="40" name="十角形 39"/>
          <p:cNvSpPr/>
          <p:nvPr/>
        </p:nvSpPr>
        <p:spPr>
          <a:xfrm>
            <a:off x="5605402" y="5029774"/>
            <a:ext cx="1573236" cy="1113577"/>
          </a:xfrm>
          <a:prstGeom prst="decagon">
            <a:avLst/>
          </a:prstGeom>
          <a:solidFill>
            <a:srgbClr val="FFC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UD デジタル 教科書体 NK-B" panose="02020700000000000000" pitchFamily="18" charset="-128"/>
                <a:ea typeface="UD デジタル 教科書体 NK-B" panose="02020700000000000000" pitchFamily="18" charset="-128"/>
              </a:rPr>
              <a:t>グアノシン</a:t>
            </a:r>
            <a:endParaRPr kumimoji="1" lang="ja-JP" altLang="en-US" b="1"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41" name="十角形 40"/>
          <p:cNvSpPr/>
          <p:nvPr/>
        </p:nvSpPr>
        <p:spPr>
          <a:xfrm>
            <a:off x="7594489" y="5029774"/>
            <a:ext cx="1573236" cy="1113577"/>
          </a:xfrm>
          <a:prstGeom prst="decagon">
            <a:avLst/>
          </a:prstGeom>
          <a:solidFill>
            <a:srgbClr val="00B05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シチジン</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42" name="十角形 41"/>
          <p:cNvSpPr/>
          <p:nvPr/>
        </p:nvSpPr>
        <p:spPr>
          <a:xfrm>
            <a:off x="9639487" y="5029774"/>
            <a:ext cx="1573236" cy="1113577"/>
          </a:xfrm>
          <a:prstGeom prst="decagon">
            <a:avLst/>
          </a:prstGeom>
          <a:solidFill>
            <a:schemeClr val="accent4">
              <a:lumMod val="75000"/>
            </a:schemeClr>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ウリジン</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43" name="下矢印 42"/>
          <p:cNvSpPr/>
          <p:nvPr/>
        </p:nvSpPr>
        <p:spPr>
          <a:xfrm>
            <a:off x="4149037" y="4179386"/>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下矢印 43"/>
          <p:cNvSpPr/>
          <p:nvPr/>
        </p:nvSpPr>
        <p:spPr>
          <a:xfrm>
            <a:off x="6126685" y="4167039"/>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下矢印 44"/>
          <p:cNvSpPr/>
          <p:nvPr/>
        </p:nvSpPr>
        <p:spPr>
          <a:xfrm>
            <a:off x="8117975" y="4176093"/>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下矢印 45"/>
          <p:cNvSpPr/>
          <p:nvPr/>
        </p:nvSpPr>
        <p:spPr>
          <a:xfrm>
            <a:off x="10189160" y="4400109"/>
            <a:ext cx="526264" cy="444841"/>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p:cNvSpPr/>
          <p:nvPr/>
        </p:nvSpPr>
        <p:spPr>
          <a:xfrm>
            <a:off x="3399763" y="4854003"/>
            <a:ext cx="8098138" cy="1456262"/>
          </a:xfrm>
          <a:prstGeom prst="roundRect">
            <a:avLst/>
          </a:prstGeom>
          <a:noFill/>
          <a:ln w="28575">
            <a:solidFill>
              <a:srgbClr val="002060"/>
            </a:solidFill>
            <a:prstDash val="sysDash"/>
          </a:ln>
          <a:effectLst>
            <a:glow rad="101600">
              <a:schemeClr val="accent3">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ホームベース 46"/>
          <p:cNvSpPr/>
          <p:nvPr/>
        </p:nvSpPr>
        <p:spPr>
          <a:xfrm>
            <a:off x="751225" y="4529177"/>
            <a:ext cx="2554097" cy="2116875"/>
          </a:xfrm>
          <a:prstGeom prst="homePlate">
            <a:avLst>
              <a:gd name="adj" fmla="val 17248"/>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アデニン、グアニン、シトシン、ウラシルにリボースという糖が化学反応により付くと名前が右記のように変わる。</a:t>
            </a:r>
            <a:endParaRPr kumimoji="1" lang="ja-JP" altLang="en-US" sz="2000" dirty="0">
              <a:solidFill>
                <a:schemeClr val="tx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1806332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8492</TotalTime>
  <Words>4098</Words>
  <Application>Microsoft Office PowerPoint</Application>
  <PresentationFormat>ワイド画面</PresentationFormat>
  <Paragraphs>751</Paragraphs>
  <Slides>42</Slides>
  <Notes>17</Notes>
  <HiddenSlides>0</HiddenSlides>
  <MMClips>0</MMClips>
  <ScaleCrop>false</ScaleCrop>
  <HeadingPairs>
    <vt:vector size="6" baseType="variant">
      <vt:variant>
        <vt:lpstr>使用されているフォント</vt:lpstr>
      </vt:variant>
      <vt:variant>
        <vt:i4>23</vt:i4>
      </vt:variant>
      <vt:variant>
        <vt:lpstr>テーマ</vt:lpstr>
      </vt:variant>
      <vt:variant>
        <vt:i4>1</vt:i4>
      </vt:variant>
      <vt:variant>
        <vt:lpstr>スライド タイトル</vt:lpstr>
      </vt:variant>
      <vt:variant>
        <vt:i4>42</vt:i4>
      </vt:variant>
    </vt:vector>
  </HeadingPairs>
  <TitlesOfParts>
    <vt:vector size="66" baseType="lpstr">
      <vt:lpstr>Aharoni</vt:lpstr>
      <vt:lpstr>HGP創英角ｺﾞｼｯｸUB</vt:lpstr>
      <vt:lpstr>HGS創英角ﾎﾟｯﾌﾟ体</vt:lpstr>
      <vt:lpstr>Meiryo UI</vt:lpstr>
      <vt:lpstr>UD デジタル 教科書体 N-B</vt:lpstr>
      <vt:lpstr>UD デジタル 教科書体 NK-B</vt:lpstr>
      <vt:lpstr>UD デジタル 教科書体 NK-R</vt:lpstr>
      <vt:lpstr>UD デジタル 教科書体 NP-B</vt:lpstr>
      <vt:lpstr>游ゴシック</vt:lpstr>
      <vt:lpstr>游ゴシック Light</vt:lpstr>
      <vt:lpstr>72 Black</vt:lpstr>
      <vt:lpstr>72 Light</vt:lpstr>
      <vt:lpstr>Arial</vt:lpstr>
      <vt:lpstr>Arial Black</vt:lpstr>
      <vt:lpstr>Arial Rounded MT Bold</vt:lpstr>
      <vt:lpstr>Bauhaus 93</vt:lpstr>
      <vt:lpstr>Bodoni MT Black</vt:lpstr>
      <vt:lpstr>Calibri</vt:lpstr>
      <vt:lpstr>Candara</vt:lpstr>
      <vt:lpstr>Cooper Black</vt:lpstr>
      <vt:lpstr>Forte</vt:lpstr>
      <vt:lpstr>Franklin Gothic Heavy</vt:lpstr>
      <vt:lpstr>Stencil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312</cp:revision>
  <dcterms:created xsi:type="dcterms:W3CDTF">2020-05-27T04:12:37Z</dcterms:created>
  <dcterms:modified xsi:type="dcterms:W3CDTF">2020-12-07T01:47:33Z</dcterms:modified>
</cp:coreProperties>
</file>